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7" r:id="rId2"/>
    <p:sldId id="586" r:id="rId3"/>
    <p:sldId id="573" r:id="rId4"/>
    <p:sldId id="587" r:id="rId5"/>
    <p:sldId id="581" r:id="rId6"/>
    <p:sldId id="582" r:id="rId7"/>
    <p:sldId id="578" r:id="rId8"/>
    <p:sldId id="588" r:id="rId9"/>
    <p:sldId id="583" r:id="rId10"/>
    <p:sldId id="565" r:id="rId11"/>
    <p:sldId id="566" r:id="rId12"/>
    <p:sldId id="567" r:id="rId13"/>
    <p:sldId id="504" r:id="rId14"/>
    <p:sldId id="577" r:id="rId15"/>
    <p:sldId id="563" r:id="rId16"/>
    <p:sldId id="584" r:id="rId17"/>
    <p:sldId id="481" r:id="rId18"/>
    <p:sldId id="576" r:id="rId19"/>
    <p:sldId id="427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2" autoAdjust="0"/>
    <p:restoredTop sz="97810" autoAdjust="0"/>
  </p:normalViewPr>
  <p:slideViewPr>
    <p:cSldViewPr>
      <p:cViewPr varScale="1">
        <p:scale>
          <a:sx n="81" d="100"/>
          <a:sy n="81" d="100"/>
        </p:scale>
        <p:origin x="108" y="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6864" y="49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C3D9057C-920D-7D43-97CD-F1F1C55AA8A3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9DC8AE2A-6A7C-1A4F-8CB5-DCE9E2AD3F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624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B65E52B4-920F-4B8F-9C45-A5D4B82778AA}" type="datetimeFigureOut">
              <a:rPr lang="en-US" smtClean="0"/>
              <a:pPr/>
              <a:t>4/25/2018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2041ACC6-FECB-4CCD-9158-4A95CF894A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0143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46A8B52-B906-4F6F-9252-2BFBE7DC95CC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533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D1EE9-0D43-47E8-9223-B271712A1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8AC0D-D91A-40BC-A4C6-6B1E9D0B7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B1B5-DA1C-48FE-8CF1-119D71807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2FC86-8EBD-4FA4-B8E0-EAEB7040C0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7D7C6-0E23-4EA6-BFFB-C73778FD26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3B434-01AE-4249-A135-664B00F5D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C318F-E589-4CBA-8DDE-14648B3B1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C0E4-9C25-4B41-AE83-0ABC0AE94B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A9E7C-CB4D-41D1-B643-9D7644273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78ECF-FE31-4C47-BF4B-D49A18CE9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1D52F-0F9D-4AB2-AE23-A6E1A3798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ACC07-8F96-4ACF-8C7D-95E6A355C0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038ED-FB34-4E84-94C1-80FD39DECC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kt4tt.buffalo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scienceprogress.org/2012/06/is-america%E2%80%99s-science-technology-and-innovation-policy-open-for-business/" TargetMode="External"/><Relationship Id="rId2" Type="http://schemas.openxmlformats.org/officeDocument/2006/relationships/hyperlink" Target="http://www.ostina.org/index.php?option=com_content&amp;view=article&amp;id=6002:methodology-trumps-mythology&amp;catid=469:opeds-a-commentaries&amp;Itemid=379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mplementationscience.com/content/5/1/9" TargetMode="External"/><Relationship Id="rId5" Type="http://schemas.openxmlformats.org/officeDocument/2006/relationships/hyperlink" Target="http://www.implementationscience.com/content/7/1/44" TargetMode="External"/><Relationship Id="rId4" Type="http://schemas.openxmlformats.org/officeDocument/2006/relationships/hyperlink" Target="http://www.implementationscience.com/content/8/1/21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534400" cy="16764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There is Method behind the  Madness of STI Policy </a:t>
            </a:r>
            <a:br>
              <a:rPr lang="en-US" sz="2400" dirty="0" smtClean="0"/>
            </a:br>
            <a:r>
              <a:rPr lang="en-US" sz="2400" dirty="0" smtClean="0"/>
              <a:t>– </a:t>
            </a:r>
            <a:r>
              <a:rPr lang="en-US" sz="2400" i="1" dirty="0" smtClean="0"/>
              <a:t>But only if we care enough to see it!</a:t>
            </a:r>
            <a:endParaRPr lang="en-US" sz="2400" b="0" i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b="0" i="0" dirty="0" smtClean="0"/>
              <a:t>Joseph P. Lane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Center on Knowledge Translation for Technology Transfer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>
                <a:hlinkClick r:id="rId3"/>
              </a:rPr>
              <a:t>http://kt4tt.buffalo.edu</a:t>
            </a:r>
            <a:endParaRPr lang="en-US" sz="2400" b="0" i="0" dirty="0" smtClean="0"/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School of Public Health &amp; Health Professions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 University at Buffalo (SUNY), USA</a:t>
            </a:r>
          </a:p>
          <a:p>
            <a:pPr algn="ctr" eaLnBrk="1" hangingPunct="1">
              <a:buFontTx/>
              <a:buNone/>
            </a:pPr>
            <a:endParaRPr lang="en-US" sz="20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en-US" sz="3200" dirty="0" smtClean="0">
                <a:solidFill>
                  <a:srgbClr val="0000FF"/>
                </a:solidFill>
              </a:rPr>
              <a:t>Discovery</a:t>
            </a:r>
            <a:r>
              <a:rPr lang="en-US" sz="3200" dirty="0" smtClean="0"/>
              <a:t> State of Knowledge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7696200" cy="5257800"/>
          </a:xfrm>
        </p:spPr>
        <p:txBody>
          <a:bodyPr/>
          <a:lstStyle/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Purpose</a:t>
            </a:r>
            <a:r>
              <a:rPr lang="en-US" sz="2400" b="0" i="0" dirty="0" smtClean="0"/>
              <a:t>:  </a:t>
            </a:r>
            <a:r>
              <a:rPr lang="en-US" sz="2400" i="0" dirty="0" smtClean="0"/>
              <a:t>Scientific Research </a:t>
            </a:r>
            <a:r>
              <a:rPr lang="en-US" sz="2400" b="0" i="0" dirty="0" smtClean="0"/>
              <a:t>methods create new to the world knowledge.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Process</a:t>
            </a:r>
            <a:r>
              <a:rPr lang="en-US" sz="2400" b="0" i="0" dirty="0" smtClean="0"/>
              <a:t>:  Empirical analysis reveals novel insights regarding key variables, precipitated by push of curiosity or pull of gap in field.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Output</a:t>
            </a:r>
            <a:r>
              <a:rPr lang="en-US" sz="2400" b="0" i="0" dirty="0" smtClean="0"/>
              <a:t>:  </a:t>
            </a:r>
            <a:r>
              <a:rPr lang="en-US" sz="2400" i="0" dirty="0" smtClean="0">
                <a:solidFill>
                  <a:srgbClr val="0000FF"/>
                </a:solidFill>
              </a:rPr>
              <a:t>Conceptual Discovery </a:t>
            </a:r>
            <a:r>
              <a:rPr lang="en-US" sz="2400" b="0" i="0" dirty="0" smtClean="0"/>
              <a:t>expressed as manuscript or presentation – the ‘</a:t>
            </a:r>
            <a:r>
              <a:rPr lang="en-US" sz="2400" b="0" dirty="0" smtClean="0"/>
              <a:t>know what</a:t>
            </a:r>
            <a:r>
              <a:rPr lang="en-US" sz="2400" b="0" i="0" dirty="0" smtClean="0"/>
              <a:t>.’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Legal IP Status</a:t>
            </a:r>
            <a:r>
              <a:rPr lang="en-US" sz="2400" b="0" i="0" dirty="0" smtClean="0"/>
              <a:t>:  Copyright protection only. 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Value</a:t>
            </a:r>
            <a:r>
              <a:rPr lang="en-US" sz="2400" b="0" i="0" dirty="0" smtClean="0"/>
              <a:t>:  </a:t>
            </a:r>
            <a:r>
              <a:rPr lang="en-US" sz="2400" i="0" dirty="0" smtClean="0"/>
              <a:t>Novelty</a:t>
            </a:r>
            <a:r>
              <a:rPr lang="en-US" sz="2400" b="0" i="0" dirty="0" smtClean="0"/>
              <a:t> as first articulation of a new relationship/effect contributed to knowledge base.</a:t>
            </a:r>
          </a:p>
          <a:p>
            <a:pPr>
              <a:buClr>
                <a:schemeClr val="accent2"/>
              </a:buClr>
            </a:pPr>
            <a:endParaRPr lang="en-US" sz="2800" b="0" i="0" dirty="0" smtClean="0"/>
          </a:p>
          <a:p>
            <a:pPr>
              <a:buClr>
                <a:schemeClr val="accent2"/>
              </a:buClr>
            </a:pPr>
            <a:endParaRPr lang="en-US" sz="2800" dirty="0" smtClean="0"/>
          </a:p>
          <a:p>
            <a:pPr>
              <a:buClr>
                <a:schemeClr val="accent2"/>
              </a:buClr>
            </a:pPr>
            <a:endParaRPr lang="en-US" sz="2800" dirty="0" smtClean="0"/>
          </a:p>
          <a:p>
            <a:pPr>
              <a:buClr>
                <a:schemeClr val="accent2"/>
              </a:buClr>
              <a:buFontTx/>
              <a:buNone/>
            </a:pPr>
            <a:endParaRPr lang="en-US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Invention</a:t>
            </a:r>
            <a:r>
              <a:rPr lang="en-US" sz="3200" dirty="0" smtClean="0"/>
              <a:t> State of Knowledge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696200" cy="5105400"/>
          </a:xfrm>
        </p:spPr>
        <p:txBody>
          <a:bodyPr/>
          <a:lstStyle/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Purpose</a:t>
            </a:r>
            <a:r>
              <a:rPr lang="en-US" sz="2400" b="0" i="0" dirty="0" smtClean="0"/>
              <a:t>:   </a:t>
            </a:r>
            <a:r>
              <a:rPr lang="en-US" sz="2400" i="0" dirty="0" smtClean="0"/>
              <a:t>Engineering Development </a:t>
            </a:r>
            <a:r>
              <a:rPr lang="en-US" sz="2400" b="0" i="0" dirty="0" smtClean="0"/>
              <a:t>methods combine/apply knowledge as functional artifacts.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Process: </a:t>
            </a:r>
            <a:r>
              <a:rPr lang="en-US" sz="2400" b="0" i="0" dirty="0" smtClean="0"/>
              <a:t> Trial and error experimentation/testing demonstrates proof-of-concept, initiated through opportunity supply or operational demand forces.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Output</a:t>
            </a:r>
            <a:r>
              <a:rPr lang="en-US" sz="2400" b="0" i="0" dirty="0" smtClean="0"/>
              <a:t>:  </a:t>
            </a:r>
            <a:r>
              <a:rPr lang="en-US" sz="2400" i="0" dirty="0" smtClean="0">
                <a:solidFill>
                  <a:srgbClr val="FF0000"/>
                </a:solidFill>
              </a:rPr>
              <a:t>Prototype Invention </a:t>
            </a:r>
            <a:r>
              <a:rPr lang="en-US" sz="2400" b="0" i="0" dirty="0" smtClean="0"/>
              <a:t>claimed and embodied as functional prototype -  the ‘</a:t>
            </a:r>
            <a:r>
              <a:rPr lang="en-US" sz="2400" b="0" dirty="0" smtClean="0"/>
              <a:t>know how</a:t>
            </a:r>
            <a:r>
              <a:rPr lang="en-US" sz="2400" b="0" i="0" dirty="0" smtClean="0"/>
              <a:t>.’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Legal IP Status</a:t>
            </a:r>
            <a:r>
              <a:rPr lang="en-US" sz="2400" b="0" i="0" dirty="0" smtClean="0"/>
              <a:t>:  Patent protection.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Value:  </a:t>
            </a:r>
            <a:r>
              <a:rPr lang="en-US" sz="2400" i="0" dirty="0" smtClean="0"/>
              <a:t>Feasibility</a:t>
            </a:r>
            <a:r>
              <a:rPr lang="en-US" sz="2400" b="0" i="0" dirty="0" smtClean="0"/>
              <a:t> of tangible invention as a demonstration of the </a:t>
            </a:r>
            <a:r>
              <a:rPr lang="en-US" sz="2400" i="0" dirty="0" smtClean="0"/>
              <a:t>Novelty</a:t>
            </a:r>
            <a:r>
              <a:rPr lang="en-US" sz="2400" b="0" i="0" dirty="0" smtClean="0"/>
              <a:t> of concept.</a:t>
            </a:r>
          </a:p>
          <a:p>
            <a:pPr>
              <a:buClr>
                <a:schemeClr val="accent2"/>
              </a:buClr>
            </a:pPr>
            <a:endParaRPr lang="en-US" dirty="0" smtClean="0"/>
          </a:p>
          <a:p>
            <a:pPr>
              <a:buClr>
                <a:schemeClr val="accent2"/>
              </a:buClr>
            </a:pPr>
            <a:endParaRPr lang="en-US" dirty="0" smtClean="0"/>
          </a:p>
          <a:p>
            <a:pPr>
              <a:buClr>
                <a:schemeClr val="accent2"/>
              </a:buClr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</a:rPr>
              <a:t>Innovation</a:t>
            </a:r>
            <a:r>
              <a:rPr lang="en-US" sz="3200" dirty="0" smtClean="0"/>
              <a:t> State of Knowledge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410200"/>
          </a:xfrm>
        </p:spPr>
        <p:txBody>
          <a:bodyPr/>
          <a:lstStyle/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Purpose</a:t>
            </a:r>
            <a:r>
              <a:rPr lang="en-US" sz="2400" b="0" i="0" dirty="0" smtClean="0"/>
              <a:t>:   </a:t>
            </a:r>
            <a:r>
              <a:rPr lang="en-US" sz="2400" i="0" dirty="0" smtClean="0"/>
              <a:t>Industrial Production </a:t>
            </a:r>
            <a:r>
              <a:rPr lang="en-US" sz="2400" b="0" i="0" dirty="0" smtClean="0"/>
              <a:t>methods codify knowledge in products/components positioned as new/improved products/services in the marketplace.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Process: </a:t>
            </a:r>
            <a:r>
              <a:rPr lang="en-US" sz="2400" b="0" i="0" dirty="0" smtClean="0"/>
              <a:t> Systematic specification of components and attributes yields final form.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Output:   </a:t>
            </a:r>
            <a:r>
              <a:rPr lang="en-US" sz="2400" i="0" dirty="0" smtClean="0">
                <a:solidFill>
                  <a:srgbClr val="008000"/>
                </a:solidFill>
              </a:rPr>
              <a:t>Market Innovation </a:t>
            </a:r>
            <a:r>
              <a:rPr lang="en-US" sz="2400" b="0" i="0" dirty="0" smtClean="0"/>
              <a:t>embodied as viable device/service in a defined context, initiated through a commercial market opportunity – ‘</a:t>
            </a:r>
            <a:r>
              <a:rPr lang="en-US" sz="2400" b="0" dirty="0" smtClean="0"/>
              <a:t>know why</a:t>
            </a:r>
            <a:r>
              <a:rPr lang="en-US" sz="2400" b="0" i="0" dirty="0" smtClean="0"/>
              <a:t>.’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Legal IP Status: </a:t>
            </a:r>
            <a:r>
              <a:rPr lang="en-US" sz="2400" b="0" i="0" dirty="0" smtClean="0"/>
              <a:t> Trademark protection.</a:t>
            </a:r>
          </a:p>
          <a:p>
            <a:pPr>
              <a:buClr>
                <a:schemeClr val="accent2"/>
              </a:buClr>
              <a:buNone/>
            </a:pPr>
            <a:r>
              <a:rPr lang="en-US" sz="2400" b="0" dirty="0" smtClean="0"/>
              <a:t>Value:  </a:t>
            </a:r>
            <a:r>
              <a:rPr lang="en-US" sz="2400" i="0" dirty="0" smtClean="0"/>
              <a:t>Utility</a:t>
            </a:r>
            <a:r>
              <a:rPr lang="en-US" sz="2400" b="0" i="0" dirty="0" smtClean="0"/>
              <a:t> defined as revenue to company and function to customers + </a:t>
            </a:r>
            <a:r>
              <a:rPr lang="en-US" sz="2400" i="0" dirty="0" smtClean="0"/>
              <a:t>Novelty +</a:t>
            </a:r>
            <a:r>
              <a:rPr lang="en-US" sz="2400" b="0" i="0" dirty="0" smtClean="0"/>
              <a:t> </a:t>
            </a:r>
            <a:r>
              <a:rPr lang="en-US" sz="2400" i="0" dirty="0" smtClean="0"/>
              <a:t>Feasibility</a:t>
            </a:r>
            <a:endParaRPr lang="en-US" sz="2400" b="0" i="0" dirty="0" smtClean="0"/>
          </a:p>
          <a:p>
            <a:pPr>
              <a:buClr>
                <a:schemeClr val="accent2"/>
              </a:buClr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lowchart KT, TT and CT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3505200"/>
            <a:ext cx="9144000" cy="2667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914400"/>
            <a:ext cx="8229600" cy="22098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3200" dirty="0" smtClean="0"/>
              <a:t>3 Strategies for Communicating/ Transforming Knowledge across 3 States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b="0" dirty="0" smtClean="0">
                <a:latin typeface="Zapf Dingbats"/>
                <a:ea typeface="Zapf Dingbats"/>
                <a:cs typeface="Zapf Dingbats"/>
                <a:sym typeface="Zapf Dingbats"/>
              </a:rPr>
              <a:t>✓ </a:t>
            </a:r>
            <a:r>
              <a:rPr lang="en-US" sz="2800" b="0" dirty="0" smtClean="0"/>
              <a:t>Knowledge Translation – </a:t>
            </a:r>
            <a:r>
              <a:rPr lang="en-US" sz="2800" b="0" i="1" dirty="0" smtClean="0"/>
              <a:t>From SR to ED</a:t>
            </a:r>
            <a:br>
              <a:rPr lang="en-US" sz="2800" b="0" i="1" dirty="0" smtClean="0"/>
            </a:br>
            <a:r>
              <a:rPr lang="en-US" sz="2800" b="0" i="1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r>
              <a:rPr lang="en-US" sz="2800" b="0" i="1" dirty="0">
                <a:sym typeface="Zapf Dingbats"/>
              </a:rPr>
              <a:t> </a:t>
            </a:r>
            <a:r>
              <a:rPr lang="en-US" sz="2800" b="0" dirty="0" smtClean="0"/>
              <a:t>Technology Transfer – </a:t>
            </a:r>
            <a:r>
              <a:rPr lang="en-US" sz="2800" b="0" i="1" dirty="0" smtClean="0"/>
              <a:t>From ED to IP</a:t>
            </a:r>
            <a:br>
              <a:rPr lang="en-US" sz="2800" b="0" i="1" dirty="0" smtClean="0"/>
            </a:br>
            <a:r>
              <a:rPr lang="en-US" sz="2800" b="0" i="1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r>
              <a:rPr lang="en-US" sz="2800" b="0" i="1" dirty="0">
                <a:sym typeface="Zapf Dingbats"/>
              </a:rPr>
              <a:t> </a:t>
            </a:r>
            <a:r>
              <a:rPr lang="en-US" sz="2800" b="0" dirty="0" smtClean="0"/>
              <a:t>Commercial Transaction – </a:t>
            </a:r>
            <a:r>
              <a:rPr lang="en-US" sz="2800" b="0" i="1" dirty="0" smtClean="0"/>
              <a:t>From IP to Public</a:t>
            </a:r>
            <a:endParaRPr lang="en-US" sz="28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/>
          <a:lstStyle/>
          <a:p>
            <a:r>
              <a:rPr lang="en-US" sz="2800" dirty="0" smtClean="0"/>
              <a:t>Why are these Methods &amp; </a:t>
            </a:r>
            <a:r>
              <a:rPr lang="en-US" sz="2800" dirty="0" smtClean="0"/>
              <a:t>States</a:t>
            </a:r>
            <a:br>
              <a:rPr lang="en-US" sz="2800" dirty="0" smtClean="0"/>
            </a:br>
            <a:r>
              <a:rPr lang="en-US" sz="2800" dirty="0" smtClean="0"/>
              <a:t>important </a:t>
            </a:r>
            <a:r>
              <a:rPr lang="en-US" sz="2800" dirty="0" smtClean="0"/>
              <a:t>to STI Policy?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724400"/>
          </a:xfrm>
        </p:spPr>
        <p:txBody>
          <a:bodyPr/>
          <a:lstStyle/>
          <a:p>
            <a:r>
              <a:rPr lang="en-US" sz="2400" b="0" i="0" dirty="0" smtClean="0"/>
              <a:t>National policies and programs are increasingly focused on generating socio-economic benefits; </a:t>
            </a:r>
            <a:r>
              <a:rPr lang="en-US" sz="2400" b="0" u="sng" dirty="0"/>
              <a:t>Y</a:t>
            </a:r>
            <a:r>
              <a:rPr lang="en-US" sz="2400" b="0" u="sng" dirty="0" smtClean="0"/>
              <a:t>et</a:t>
            </a:r>
            <a:r>
              <a:rPr lang="en-US" sz="2400" b="0" i="0" dirty="0" smtClean="0"/>
              <a:t> economies and budgets are contracting.</a:t>
            </a:r>
          </a:p>
          <a:p>
            <a:r>
              <a:rPr lang="en-US" sz="2400" b="0" i="0" dirty="0" smtClean="0"/>
              <a:t>These benefits are seen as chiefly arising from technological innovations; </a:t>
            </a:r>
            <a:r>
              <a:rPr lang="en-US" sz="2400" b="0" u="sng" dirty="0" smtClean="0"/>
              <a:t>Yet</a:t>
            </a:r>
            <a:r>
              <a:rPr lang="en-US" sz="2400" b="0" i="0" dirty="0" smtClean="0"/>
              <a:t> we lack accurate models of knowledge creation, transition, implementation.</a:t>
            </a:r>
          </a:p>
          <a:p>
            <a:r>
              <a:rPr lang="en-US" sz="2400" b="0" i="0" dirty="0" smtClean="0"/>
              <a:t>Dominant theories and practices are seriously flawed in most nations – </a:t>
            </a:r>
            <a:r>
              <a:rPr lang="en-US" sz="2400" b="0" u="sng" dirty="0" smtClean="0"/>
              <a:t>Only</a:t>
            </a:r>
            <a:r>
              <a:rPr lang="en-US" sz="2400" b="0" i="0" dirty="0" smtClean="0"/>
              <a:t> China is explicitly positioning R&amp;D investment as business oriented and market driven.</a:t>
            </a:r>
          </a:p>
          <a:p>
            <a:pPr lvl="1"/>
            <a:r>
              <a:rPr lang="en-US" sz="2000" b="0" i="1" dirty="0"/>
              <a:t>L. </a:t>
            </a:r>
            <a:r>
              <a:rPr lang="en-US" sz="2000" b="0" i="1" dirty="0" err="1"/>
              <a:t>Yonxiang</a:t>
            </a:r>
            <a:r>
              <a:rPr lang="en-US" sz="2000" b="0" i="1" dirty="0"/>
              <a:t>, Science &amp; technology in China: a roadmap to </a:t>
            </a:r>
            <a:r>
              <a:rPr lang="en-US" sz="2000" b="0" i="1" dirty="0" smtClean="0"/>
              <a:t>2050. </a:t>
            </a:r>
            <a:r>
              <a:rPr lang="en-US" sz="2000" b="0" i="1" dirty="0"/>
              <a:t>Strategic General Report of the Chinese Academy of Sciences, (Beijing: Springer/ Science Press, 2011)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ind men and Elephant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685800"/>
            <a:ext cx="7315200" cy="5486400"/>
          </a:xfrm>
          <a:prstGeom prst="rect">
            <a:avLst/>
          </a:prstGeom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0000"/>
                </a:solidFill>
              </a:rPr>
              <a:t>Image of elephant and blind men.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077200" cy="838200"/>
          </a:xfrm>
        </p:spPr>
        <p:txBody>
          <a:bodyPr/>
          <a:lstStyle/>
          <a:p>
            <a:r>
              <a:rPr lang="en-US" sz="2800" dirty="0" smtClean="0"/>
              <a:t>Relational Attributes from Literature</a:t>
            </a:r>
            <a:endParaRPr lang="en-US" sz="2800" dirty="0"/>
          </a:p>
        </p:txBody>
      </p:sp>
      <p:graphicFrame>
        <p:nvGraphicFramePr>
          <p:cNvPr id="3" name="Content Placeholder 2" descr="Discovery, Invention and Innovation attribut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979038"/>
              </p:ext>
            </p:extLst>
          </p:nvPr>
        </p:nvGraphicFramePr>
        <p:xfrm>
          <a:off x="533400" y="1143000"/>
          <a:ext cx="8229600" cy="4800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4552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Episteme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Techne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Phronesis</a:t>
                      </a:r>
                      <a:endParaRPr lang="en-US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72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Know what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Know how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Know why</a:t>
                      </a:r>
                      <a:endParaRPr lang="en-US" sz="2000" dirty="0"/>
                    </a:p>
                  </a:txBody>
                  <a:tcPr/>
                </a:tc>
              </a:tr>
              <a:tr h="472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Science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Engineering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Industry</a:t>
                      </a:r>
                      <a:endParaRPr lang="en-US" sz="2000" dirty="0"/>
                    </a:p>
                  </a:txBody>
                  <a:tcPr/>
                </a:tc>
              </a:tr>
              <a:tr h="472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Research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Development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Production</a:t>
                      </a:r>
                      <a:endParaRPr lang="en-US" sz="2000" dirty="0"/>
                    </a:p>
                  </a:txBody>
                  <a:tcPr/>
                </a:tc>
              </a:tr>
              <a:tr h="472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Intellectual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Technological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Commercial</a:t>
                      </a:r>
                      <a:endParaRPr lang="en-US" sz="2000" dirty="0"/>
                    </a:p>
                  </a:txBody>
                  <a:tcPr/>
                </a:tc>
              </a:tr>
              <a:tr h="472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Long term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Mid term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Short term</a:t>
                      </a:r>
                      <a:endParaRPr lang="en-US" sz="2000" dirty="0"/>
                    </a:p>
                  </a:txBody>
                  <a:tcPr/>
                </a:tc>
              </a:tr>
              <a:tr h="472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Concept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Prototype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Product</a:t>
                      </a:r>
                      <a:endParaRPr lang="en-US" sz="2000" dirty="0"/>
                    </a:p>
                  </a:txBody>
                  <a:tcPr/>
                </a:tc>
              </a:tr>
              <a:tr h="472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Novelty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Feasibility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Utility</a:t>
                      </a:r>
                      <a:endParaRPr lang="en-US" sz="2000" dirty="0"/>
                    </a:p>
                  </a:txBody>
                  <a:tcPr/>
                </a:tc>
              </a:tr>
              <a:tr h="472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Translation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Transfer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Transaction</a:t>
                      </a:r>
                      <a:endParaRPr lang="en-US" sz="2000" dirty="0"/>
                    </a:p>
                  </a:txBody>
                  <a:tcPr/>
                </a:tc>
              </a:tr>
              <a:tr h="47278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FF"/>
                          </a:solidFill>
                        </a:rPr>
                        <a:t>DISCOVERY</a:t>
                      </a:r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INVENTION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8000"/>
                          </a:solidFill>
                        </a:rPr>
                        <a:t>INNOVATION</a:t>
                      </a:r>
                      <a:endParaRPr lang="en-US" sz="20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15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r>
              <a:rPr lang="en-US" sz="3200" dirty="0" smtClean="0"/>
              <a:t>Substituting Methods for Madness</a:t>
            </a:r>
            <a:r>
              <a:rPr lang="en-US" sz="3600" dirty="0" smtClean="0"/>
              <a:t>  </a:t>
            </a:r>
            <a:endParaRPr lang="en-US" sz="3600" b="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35563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b="0" dirty="0" smtClean="0"/>
              <a:t>Establish Terms, Definitions &amp; Proofs:  </a:t>
            </a:r>
            <a:r>
              <a:rPr lang="en-US" sz="2400" b="0" i="0" dirty="0" smtClean="0"/>
              <a:t>These are essential yet currently absent from STI Policy.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b="0" dirty="0" smtClean="0"/>
              <a:t>Acknowledge Knowledge States &amp; Transitions:  </a:t>
            </a:r>
            <a:r>
              <a:rPr lang="en-US" sz="2400" b="0" i="0" dirty="0" smtClean="0"/>
              <a:t>Methods of knowledge creation and output state attributes dictate opportunity and constraints for knowledge kernel.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b="0" dirty="0" smtClean="0"/>
              <a:t>Apply proper strategies to transitions between Knowledge States:  </a:t>
            </a:r>
            <a:r>
              <a:rPr lang="en-US" sz="2400" b="0" i="0" dirty="0" smtClean="0"/>
              <a:t>Ensure that models, methods and metrics underlying Knowledge Management systems are congruent and designed to communicate information based on rigor and relevance, </a:t>
            </a:r>
            <a:r>
              <a:rPr lang="en-US" sz="2400" b="0" dirty="0" smtClean="0"/>
              <a:t>not on rhetoric</a:t>
            </a:r>
            <a:r>
              <a:rPr lang="en-US" sz="2400" b="0" i="0" dirty="0" smtClean="0"/>
              <a:t>.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sz="2400" b="0" i="0" dirty="0" smtClean="0"/>
              <a:t>Apply the scholarly values of demonstration, replication, skepticism and peer review to all elements and actors.</a:t>
            </a:r>
          </a:p>
          <a:p>
            <a:pPr>
              <a:buClr>
                <a:schemeClr val="accent2"/>
              </a:buClr>
              <a:buNone/>
            </a:pPr>
            <a:endParaRPr lang="en-US" sz="24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2400" dirty="0" smtClean="0"/>
              <a:t>Related Publications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458200" cy="5135563"/>
          </a:xfrm>
        </p:spPr>
        <p:txBody>
          <a:bodyPr/>
          <a:lstStyle/>
          <a:p>
            <a:pPr lvl="0"/>
            <a:r>
              <a:rPr lang="en-US" sz="1600" b="0" dirty="0" err="1" smtClean="0"/>
              <a:t>Lane,JP</a:t>
            </a:r>
            <a:r>
              <a:rPr lang="en-US" sz="1600" b="0" dirty="0" smtClean="0"/>
              <a:t>, Godin, B.</a:t>
            </a:r>
            <a:r>
              <a:rPr lang="en-US" sz="1600" b="0" i="0" dirty="0" smtClean="0"/>
              <a:t> (2013)</a:t>
            </a:r>
            <a:r>
              <a:rPr lang="en-US" sz="1600" b="0" dirty="0" smtClean="0"/>
              <a:t> </a:t>
            </a:r>
            <a:r>
              <a:rPr lang="en-US" sz="1600" dirty="0" smtClean="0">
                <a:hlinkClick r:id="rId2"/>
              </a:rPr>
              <a:t>Methodology Trumps Mythology</a:t>
            </a:r>
            <a:r>
              <a:rPr lang="en-US" sz="1600" b="0" dirty="0" smtClean="0"/>
              <a:t>, Bridges, The </a:t>
            </a:r>
            <a:r>
              <a:rPr lang="en-US" sz="1600" b="0" dirty="0" err="1" smtClean="0"/>
              <a:t>Translatlantic</a:t>
            </a:r>
            <a:r>
              <a:rPr lang="en-US" sz="1600" b="0" dirty="0" smtClean="0"/>
              <a:t> STI Policy Quarterly from the Office of Science &amp; Technology, Embassy of Austria, Washington, DC, 36, December 2012/</a:t>
            </a:r>
            <a:r>
              <a:rPr lang="en-US" sz="1600" b="0" dirty="0" err="1" smtClean="0"/>
              <a:t>OpEds</a:t>
            </a:r>
            <a:r>
              <a:rPr lang="en-US" sz="1600" b="0" dirty="0" smtClean="0"/>
              <a:t> &amp; Commentaries.</a:t>
            </a:r>
          </a:p>
          <a:p>
            <a:pPr lvl="0"/>
            <a:r>
              <a:rPr lang="en-US" sz="1600" b="0" dirty="0" smtClean="0"/>
              <a:t>Lane, JP, Godin, B, (2012) </a:t>
            </a:r>
            <a:r>
              <a:rPr lang="en-US" sz="1600" dirty="0" smtClean="0"/>
              <a:t>Is America’s Science, Technology, and Innovation Policy Open for Business? </a:t>
            </a:r>
            <a:r>
              <a:rPr lang="en-US" sz="1600" b="0" dirty="0" smtClean="0"/>
              <a:t>Science Progress, June 12, 2012, </a:t>
            </a:r>
            <a:r>
              <a:rPr lang="en-US" sz="1600" b="0" dirty="0" smtClean="0">
                <a:hlinkClick r:id="rId3"/>
              </a:rPr>
              <a:t>http://scienceprogress.org/2012/06/is-america%E2%80%99s-science-technology-and-innovation-policy-open-for-business/</a:t>
            </a:r>
            <a:endParaRPr lang="en-US" sz="1600" b="0" i="0" dirty="0" smtClean="0"/>
          </a:p>
          <a:p>
            <a:r>
              <a:rPr lang="en-US" sz="1600" b="0" i="0" dirty="0" smtClean="0"/>
              <a:t>Flagg, J, Lane, J., &amp; Lockett M.  (2013) </a:t>
            </a:r>
            <a:r>
              <a:rPr lang="en-US" sz="1600" i="0" dirty="0" smtClean="0"/>
              <a:t>Need to Knowledge (</a:t>
            </a:r>
            <a:r>
              <a:rPr lang="en-US" sz="1600" i="0" dirty="0" err="1" smtClean="0"/>
              <a:t>NtK</a:t>
            </a:r>
            <a:r>
              <a:rPr lang="en-US" sz="1600" i="0" dirty="0" smtClean="0"/>
              <a:t>) Model:  An Evidence-based Framework for Generating Technology-based Innovations.</a:t>
            </a:r>
            <a:r>
              <a:rPr lang="en-US" sz="1600" b="0" i="0" dirty="0" smtClean="0"/>
              <a:t>  </a:t>
            </a:r>
            <a:r>
              <a:rPr lang="en-US" sz="1600" b="0" dirty="0" smtClean="0"/>
              <a:t>Implementation Science</a:t>
            </a:r>
            <a:r>
              <a:rPr lang="en-US" sz="1600" b="0" i="0" dirty="0" smtClean="0"/>
              <a:t>, 8, 21, </a:t>
            </a:r>
            <a:r>
              <a:rPr lang="en-US" sz="1600" b="0" i="0" u="sng" dirty="0" smtClean="0">
                <a:hlinkClick r:id="rId4"/>
              </a:rPr>
              <a:t>http://www.implementationscience.com/content/8/1/21</a:t>
            </a:r>
            <a:endParaRPr lang="en-US" sz="1600" dirty="0" smtClean="0"/>
          </a:p>
          <a:p>
            <a:pPr lvl="0"/>
            <a:r>
              <a:rPr lang="en-US" sz="1600" b="0" i="0" dirty="0" smtClean="0"/>
              <a:t>Stone, V. &amp; Lane J (2012).  </a:t>
            </a:r>
            <a:r>
              <a:rPr lang="en-US" sz="1600" i="0" dirty="0" smtClean="0"/>
              <a:t>Modeling the Technology Innovation Process: How the implementation of science, engineering and industry methods combine to generate beneficial socio-economic impacts.  </a:t>
            </a:r>
            <a:r>
              <a:rPr lang="en-US" sz="1600" b="0" dirty="0" smtClean="0"/>
              <a:t>Implementation Science</a:t>
            </a:r>
            <a:r>
              <a:rPr lang="en-US" sz="1600" b="0" i="0" dirty="0" smtClean="0"/>
              <a:t>, 7, 1, 44. </a:t>
            </a:r>
            <a:r>
              <a:rPr lang="en-US" sz="1600" b="0" i="0" u="sng" dirty="0" smtClean="0">
                <a:hlinkClick r:id="rId5"/>
              </a:rPr>
              <a:t>http://www.implementationscience.com/content/7/1/44</a:t>
            </a:r>
            <a:r>
              <a:rPr lang="en-US" sz="1600" b="0" i="0" dirty="0" smtClean="0"/>
              <a:t>.</a:t>
            </a:r>
          </a:p>
          <a:p>
            <a:r>
              <a:rPr lang="en-US" sz="1600" b="0" i="0" dirty="0" smtClean="0"/>
              <a:t>Lane, J &amp; Flagg, J.  (2010). </a:t>
            </a:r>
            <a:r>
              <a:rPr lang="en-US" sz="1600" i="0" dirty="0" smtClean="0"/>
              <a:t>Translating 3 States of Knowledge:  Discovery, Invention &amp; Innovation.</a:t>
            </a:r>
            <a:r>
              <a:rPr lang="en-US" sz="1600" b="0" i="0" dirty="0" smtClean="0"/>
              <a:t>  </a:t>
            </a:r>
            <a:r>
              <a:rPr lang="en-US" sz="1600" b="0" dirty="0" smtClean="0"/>
              <a:t>Implementation Science</a:t>
            </a:r>
            <a:r>
              <a:rPr lang="en-US" sz="1600" b="0" i="0" dirty="0" smtClean="0"/>
              <a:t>, 5, 1, 9.  </a:t>
            </a:r>
            <a:r>
              <a:rPr lang="en-US" sz="1600" b="0" i="0" u="sng" dirty="0" smtClean="0">
                <a:hlinkClick r:id="rId6"/>
              </a:rPr>
              <a:t>http://www.implementationscience.com/content/5/1/9</a:t>
            </a:r>
            <a:r>
              <a:rPr lang="en-US" sz="1600" b="0" i="0" u="sng" dirty="0" smtClean="0"/>
              <a:t>.</a:t>
            </a:r>
            <a:endParaRPr lang="en-US" sz="1600" b="0" i="0" dirty="0" smtClean="0"/>
          </a:p>
          <a:p>
            <a:pPr lvl="0"/>
            <a:endParaRPr lang="en-US" sz="1400" b="0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People using assistive devices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819400"/>
            <a:ext cx="8229600" cy="1981200"/>
          </a:xfrm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762000" y="4953000"/>
            <a:ext cx="7620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>
                <a:latin typeface="Calibri" pitchFamily="34" charset="0"/>
              </a:rPr>
              <a:t>The opinions contained in this presentation are those of the </a:t>
            </a:r>
            <a:r>
              <a:rPr lang="en-US" sz="2400" dirty="0" smtClean="0">
                <a:latin typeface="Calibri" pitchFamily="34" charset="0"/>
              </a:rPr>
              <a:t>grantee and </a:t>
            </a:r>
            <a:r>
              <a:rPr lang="en-US" sz="2400" dirty="0">
                <a:latin typeface="Calibri" pitchFamily="34" charset="0"/>
              </a:rPr>
              <a:t>do not necessarily reflect those of the 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U.S. Department of Education.</a:t>
            </a:r>
          </a:p>
        </p:txBody>
      </p:sp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981200"/>
          </a:xfrm>
        </p:spPr>
        <p:txBody>
          <a:bodyPr/>
          <a:lstStyle/>
          <a:p>
            <a:r>
              <a:rPr lang="en-US" sz="2800" dirty="0" smtClean="0">
                <a:latin typeface="Calibri" pitchFamily="34" charset="0"/>
              </a:rPr>
              <a:t>ACKNOWLEDGEMENT</a:t>
            </a:r>
            <a:r>
              <a:rPr lang="en-US" sz="2400" b="0" dirty="0" smtClean="0">
                <a:latin typeface="Calibri" pitchFamily="34" charset="0"/>
              </a:rPr>
              <a:t/>
            </a:r>
            <a:br>
              <a:rPr lang="en-US" sz="2400" b="0" dirty="0" smtClean="0">
                <a:latin typeface="Calibri" pitchFamily="34" charset="0"/>
              </a:rPr>
            </a:br>
            <a:r>
              <a:rPr lang="en-US" sz="2400" b="0" dirty="0" smtClean="0">
                <a:latin typeface="Calibri" pitchFamily="34" charset="0"/>
              </a:rPr>
              <a:t>This is a presentation of the Center on Knowledge Translation for Technology Transfer, which is funded by the </a:t>
            </a:r>
            <a:r>
              <a:rPr lang="en-US" sz="2400" b="0" dirty="0" smtClean="0">
                <a:solidFill>
                  <a:srgbClr val="0066FF"/>
                </a:solidFill>
                <a:latin typeface="Calibri" pitchFamily="34" charset="0"/>
              </a:rPr>
              <a:t>National Institute on Disability and Rehabilitation Research,</a:t>
            </a:r>
            <a:r>
              <a:rPr lang="en-US" sz="2400" b="0" dirty="0" smtClean="0">
                <a:latin typeface="Calibri" pitchFamily="34" charset="0"/>
              </a:rPr>
              <a:t> U.S. Department of Education, under grant #H133A080050.  </a:t>
            </a:r>
            <a:r>
              <a:rPr lang="en-US" b="0" dirty="0" smtClean="0">
                <a:latin typeface="Calibri" pitchFamily="34" charset="0"/>
              </a:rPr>
              <a:t/>
            </a:r>
            <a:br>
              <a:rPr lang="en-US" b="0" dirty="0" smtClean="0">
                <a:latin typeface="Calibri" pitchFamily="34" charset="0"/>
              </a:rPr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What’s this talk about?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sz="2400" b="0" i="0" dirty="0" smtClean="0"/>
              <a:t>It’s about spending public monies in R&amp;D programs which are supposed to generate socio-economic benefits – it’s </a:t>
            </a:r>
            <a:r>
              <a:rPr lang="en-US" sz="2400" b="0" i="0" u="sng" dirty="0" smtClean="0"/>
              <a:t>not</a:t>
            </a:r>
            <a:r>
              <a:rPr lang="en-US" sz="2400" b="0" i="0" dirty="0" smtClean="0"/>
              <a:t> about the merit of basic science.</a:t>
            </a:r>
          </a:p>
          <a:p>
            <a:r>
              <a:rPr lang="en-US" sz="2400" b="0" i="0" dirty="0"/>
              <a:t>It’s about </a:t>
            </a:r>
            <a:r>
              <a:rPr lang="en-US" sz="2400" b="0" i="0" dirty="0" smtClean="0"/>
              <a:t>achieving the </a:t>
            </a:r>
            <a:r>
              <a:rPr lang="en-US" sz="2400" b="0" dirty="0" err="1" smtClean="0"/>
              <a:t>publification</a:t>
            </a:r>
            <a:r>
              <a:rPr lang="en-US" sz="2400" b="0" i="0" dirty="0" smtClean="0"/>
              <a:t> of technology-based outputs </a:t>
            </a:r>
            <a:r>
              <a:rPr lang="en-US" sz="2400" b="0" i="0" dirty="0"/>
              <a:t>from government sponsored </a:t>
            </a:r>
            <a:r>
              <a:rPr lang="en-US" sz="2400" b="0" i="0" dirty="0" smtClean="0"/>
              <a:t>R&amp;D activity – it’s </a:t>
            </a:r>
            <a:r>
              <a:rPr lang="en-US" sz="2400" b="0" i="0" u="sng" dirty="0" smtClean="0"/>
              <a:t>not</a:t>
            </a:r>
            <a:r>
              <a:rPr lang="en-US" sz="2400" b="0" i="0" dirty="0" smtClean="0"/>
              <a:t> about the red herrings of publication or privatization.</a:t>
            </a:r>
            <a:endParaRPr lang="en-US" sz="2400" b="0" i="0" dirty="0"/>
          </a:p>
          <a:p>
            <a:r>
              <a:rPr lang="en-US" sz="2400" b="0" i="0" dirty="0" smtClean="0"/>
              <a:t>It’s about </a:t>
            </a:r>
            <a:r>
              <a:rPr lang="en-US" sz="2400" b="0" dirty="0" err="1" smtClean="0"/>
              <a:t>realetical</a:t>
            </a:r>
            <a:r>
              <a:rPr lang="en-US" sz="2400" b="0" i="0" dirty="0" smtClean="0"/>
              <a:t> induction from 25 years of doing and observing others doing – it’s </a:t>
            </a:r>
            <a:r>
              <a:rPr lang="en-US" sz="2400" b="0" i="0" u="sng" dirty="0" smtClean="0"/>
              <a:t>not</a:t>
            </a:r>
            <a:r>
              <a:rPr lang="en-US" sz="2400" b="0" i="0" dirty="0" smtClean="0"/>
              <a:t> about theoretical deductions about innovation by armchair scholars.</a:t>
            </a:r>
          </a:p>
          <a:p>
            <a:r>
              <a:rPr lang="en-US" sz="2400" b="0" i="0" dirty="0" smtClean="0"/>
              <a:t>It’s about </a:t>
            </a:r>
            <a:r>
              <a:rPr lang="en-US" sz="2400" b="0" dirty="0" smtClean="0"/>
              <a:t>clarification</a:t>
            </a:r>
            <a:r>
              <a:rPr lang="en-US" sz="2400" b="0" i="0" dirty="0" smtClean="0"/>
              <a:t> of terms and constructs underling innovation by grounding them in logic and methods – it’s </a:t>
            </a:r>
            <a:r>
              <a:rPr lang="en-US" sz="2400" b="0" i="0" u="sng" dirty="0" smtClean="0"/>
              <a:t>not</a:t>
            </a:r>
            <a:r>
              <a:rPr lang="en-US" sz="2400" b="0" i="0" dirty="0" smtClean="0"/>
              <a:t> about obfuscation through rhetoric and reflexivity.</a:t>
            </a:r>
          </a:p>
          <a:p>
            <a:endParaRPr lang="en-US" sz="2400" b="0" i="0" dirty="0"/>
          </a:p>
        </p:txBody>
      </p:sp>
    </p:spTree>
    <p:extLst>
      <p:ext uri="{BB962C8B-B14F-4D97-AF65-F5344CB8AC3E}">
        <p14:creationId xmlns:p14="http://schemas.microsoft.com/office/powerpoint/2010/main" val="224647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r>
              <a:rPr lang="en-US" sz="2800" dirty="0" smtClean="0"/>
              <a:t>Public Support for Knowledge Creation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4876801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sz="2000" dirty="0" smtClean="0"/>
              <a:t>Grant-based Scientific Research</a:t>
            </a:r>
            <a:r>
              <a:rPr lang="en-US" sz="2000" i="0" dirty="0" smtClean="0"/>
              <a:t> Programs </a:t>
            </a:r>
            <a:r>
              <a:rPr lang="en-US" sz="2000" b="0" i="0" dirty="0" smtClean="0"/>
              <a:t>– Exploration to discover new  knowledge about physical world (science/medicine).  	</a:t>
            </a:r>
            <a:r>
              <a:rPr lang="en-US" sz="2000" b="0" i="1" dirty="0" smtClean="0">
                <a:solidFill>
                  <a:srgbClr val="0000FF"/>
                </a:solidFill>
              </a:rPr>
              <a:t>Grant-based Scholarship → Peer System → Publish for Tenure</a:t>
            </a:r>
            <a:r>
              <a:rPr lang="en-US" sz="2000" b="0" dirty="0" smtClean="0">
                <a:solidFill>
                  <a:srgbClr val="0000FF"/>
                </a:solidFill>
              </a:rPr>
              <a:t>.</a:t>
            </a:r>
          </a:p>
          <a:p>
            <a:pPr marL="342900" lvl="1" indent="-342900">
              <a:buFontTx/>
              <a:buChar char="•"/>
            </a:pPr>
            <a:r>
              <a:rPr lang="en-US" sz="2000" dirty="0" smtClean="0"/>
              <a:t>Contract R&amp;D for Production Programs</a:t>
            </a:r>
            <a:r>
              <a:rPr lang="en-US" sz="2000" b="0" dirty="0" smtClean="0"/>
              <a:t> – Application of S&amp;E to deliver specified products with national value (defense/energy):  	</a:t>
            </a:r>
            <a:r>
              <a:rPr lang="en-US" sz="2000" b="0" i="1" dirty="0" smtClean="0">
                <a:solidFill>
                  <a:srgbClr val="008000"/>
                </a:solidFill>
              </a:rPr>
              <a:t>Contract Production → Performance Specs → Sell for Profit.</a:t>
            </a:r>
          </a:p>
          <a:p>
            <a:pPr>
              <a:buNone/>
            </a:pPr>
            <a:r>
              <a:rPr lang="en-US" sz="2000" b="0" dirty="0" smtClean="0">
                <a:solidFill>
                  <a:srgbClr val="00B050"/>
                </a:solidFill>
              </a:rPr>
              <a:t>-    	</a:t>
            </a:r>
            <a:r>
              <a:rPr lang="en-US" sz="2000" b="0" dirty="0" smtClean="0"/>
              <a:t>BOTH of t</a:t>
            </a:r>
            <a:r>
              <a:rPr lang="en-US" sz="1800" b="0" dirty="0" smtClean="0"/>
              <a:t>hese programs work well - because their respective expectations, systems and incentives are closely and properly aligned. </a:t>
            </a:r>
          </a:p>
          <a:p>
            <a:r>
              <a:rPr lang="en-US" sz="2000" dirty="0" smtClean="0"/>
              <a:t>Sponsored “R&amp;D” for “S&amp;T” Innovation</a:t>
            </a:r>
            <a:r>
              <a:rPr lang="en-US" sz="2000" i="0" dirty="0" smtClean="0"/>
              <a:t> </a:t>
            </a:r>
            <a:r>
              <a:rPr lang="en-US" sz="2000" b="0" i="0" dirty="0" smtClean="0"/>
              <a:t>– Generate S&amp;E outputs for commercial exploitation to generate beneficial socio-economic impacts.                                                            	</a:t>
            </a:r>
            <a:r>
              <a:rPr lang="en-US" sz="2000" b="0" dirty="0" smtClean="0">
                <a:solidFill>
                  <a:srgbClr val="FF0000"/>
                </a:solidFill>
              </a:rPr>
              <a:t>Scholarly outputs for tenure ≠ Corporate requirements for profit</a:t>
            </a:r>
            <a:r>
              <a:rPr lang="en-US" sz="2000" i="0" dirty="0" smtClean="0">
                <a:solidFill>
                  <a:srgbClr val="FF0000"/>
                </a:solidFill>
              </a:rPr>
              <a:t> </a:t>
            </a:r>
            <a:endParaRPr lang="en-US" sz="2000" b="0" i="0" dirty="0" smtClean="0">
              <a:solidFill>
                <a:srgbClr val="FF0000"/>
              </a:solidFill>
            </a:endParaRPr>
          </a:p>
          <a:p>
            <a:pPr lvl="1">
              <a:buFontTx/>
              <a:buChar char="-"/>
            </a:pPr>
            <a:r>
              <a:rPr lang="en-US" sz="1800" b="0" i="0" dirty="0" smtClean="0">
                <a:solidFill>
                  <a:srgbClr val="000000"/>
                </a:solidFill>
              </a:rPr>
              <a:t>HYBRID programs have many </a:t>
            </a:r>
            <a:r>
              <a:rPr lang="en-US" sz="1800" b="0" dirty="0" smtClean="0">
                <a:solidFill>
                  <a:srgbClr val="000000"/>
                </a:solidFill>
              </a:rPr>
              <a:t>problems because their expectations, systems and incentives are misaligned or even incongruent!                                  </a:t>
            </a:r>
            <a:endParaRPr lang="en-US" sz="1800" i="0" dirty="0" smtClean="0">
              <a:solidFill>
                <a:srgbClr val="000000"/>
              </a:solidFill>
            </a:endParaRPr>
          </a:p>
          <a:p>
            <a:pPr>
              <a:buFontTx/>
              <a:buChar char="-"/>
            </a:pPr>
            <a:endParaRPr lang="en-US" sz="2000" b="0" dirty="0" smtClean="0">
              <a:solidFill>
                <a:srgbClr val="FF0000"/>
              </a:solidFill>
            </a:endParaRPr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3200" dirty="0" smtClean="0"/>
              <a:t>What are these Hybrid programs saying?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754563"/>
          </a:xfrm>
        </p:spPr>
        <p:txBody>
          <a:bodyPr/>
          <a:lstStyle/>
          <a:p>
            <a:r>
              <a:rPr lang="en-US" sz="2800" b="0" dirty="0" smtClean="0"/>
              <a:t>That tenured/career employees should dictate the rules of innovation for the private sector? </a:t>
            </a:r>
          </a:p>
          <a:p>
            <a:r>
              <a:rPr lang="en-US" sz="2800" b="0" dirty="0" smtClean="0"/>
              <a:t>That academia is better equipped than industry to deliver value for money?</a:t>
            </a:r>
          </a:p>
          <a:p>
            <a:r>
              <a:rPr lang="en-US" sz="2800" b="0" dirty="0" smtClean="0"/>
              <a:t>That corporations are devoid of ideas for new products and services?</a:t>
            </a:r>
          </a:p>
          <a:p>
            <a:r>
              <a:rPr lang="en-US" sz="2800" b="0" dirty="0" smtClean="0"/>
              <a:t>That students and small businesses have the primary insight into societal needs?</a:t>
            </a:r>
          </a:p>
          <a:p>
            <a:pPr lvl="1"/>
            <a:r>
              <a:rPr lang="en-US" sz="2400" b="0" dirty="0" smtClean="0"/>
              <a:t>Yet these absurd premises remain unchallenged.</a:t>
            </a:r>
          </a:p>
          <a:p>
            <a:pPr marL="0" indent="0">
              <a:buNone/>
            </a:pPr>
            <a:endParaRPr lang="en-US" sz="2800" b="0" i="0" dirty="0" smtClean="0"/>
          </a:p>
        </p:txBody>
      </p:sp>
    </p:spTree>
    <p:extLst>
      <p:ext uri="{BB962C8B-B14F-4D97-AF65-F5344CB8AC3E}">
        <p14:creationId xmlns:p14="http://schemas.microsoft.com/office/powerpoint/2010/main" val="304255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1096962"/>
          </a:xfrm>
        </p:spPr>
        <p:txBody>
          <a:bodyPr/>
          <a:lstStyle/>
          <a:p>
            <a:r>
              <a:rPr lang="en-US" sz="3600" dirty="0" smtClean="0"/>
              <a:t>Hybrid Programs intending Impact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30763"/>
          </a:xfrm>
        </p:spPr>
        <p:txBody>
          <a:bodyPr/>
          <a:lstStyle/>
          <a:p>
            <a:r>
              <a:rPr lang="en-US" sz="2000" i="0" dirty="0" smtClean="0"/>
              <a:t>United States –</a:t>
            </a:r>
          </a:p>
          <a:p>
            <a:pPr lvl="1"/>
            <a:r>
              <a:rPr lang="en-US" sz="1600" b="0" i="0" dirty="0" smtClean="0"/>
              <a:t>All SBIR</a:t>
            </a:r>
            <a:r>
              <a:rPr lang="en-US" sz="1600" b="0" dirty="0" smtClean="0"/>
              <a:t> &amp; </a:t>
            </a:r>
            <a:r>
              <a:rPr lang="en-US" sz="1600" b="0" i="0" dirty="0" smtClean="0"/>
              <a:t>STTR Programs</a:t>
            </a:r>
            <a:r>
              <a:rPr lang="en-US" sz="1600" i="0" dirty="0" smtClean="0"/>
              <a:t>;  NSF</a:t>
            </a:r>
            <a:r>
              <a:rPr lang="en-US" sz="1600" b="0" i="0" dirty="0" smtClean="0"/>
              <a:t> – Engineering Research Centers (ERC); Industry/University Cooperative Research Centers (I/U CRC); Innovation Corps (I-Corp);  </a:t>
            </a:r>
            <a:r>
              <a:rPr lang="en-US" sz="1600" i="0" dirty="0" smtClean="0"/>
              <a:t>NIH</a:t>
            </a:r>
            <a:r>
              <a:rPr lang="en-US" sz="1600" b="0" i="0" dirty="0" smtClean="0"/>
              <a:t> – Program on Public/Private Partnerships</a:t>
            </a:r>
            <a:r>
              <a:rPr lang="en-US" sz="1600" b="0" dirty="0" smtClean="0"/>
              <a:t>;  </a:t>
            </a:r>
            <a:r>
              <a:rPr lang="en-US" sz="1600" i="0" dirty="0" smtClean="0"/>
              <a:t>NIST</a:t>
            </a:r>
            <a:r>
              <a:rPr lang="en-US" sz="1600" b="0" i="0" dirty="0" smtClean="0"/>
              <a:t> – Technology Innovation Program (TIP); </a:t>
            </a:r>
            <a:r>
              <a:rPr lang="en-US" sz="1600" i="0" dirty="0" err="1" smtClean="0"/>
              <a:t>DoEd</a:t>
            </a:r>
            <a:r>
              <a:rPr lang="en-US" sz="1600" b="0" i="0" dirty="0" smtClean="0"/>
              <a:t> – Rehabilitation Engineering Research Centers (RERC); Field Initiated Development (FID).</a:t>
            </a:r>
            <a:endParaRPr lang="en-US" sz="2000" b="0" i="0" dirty="0" smtClean="0"/>
          </a:p>
          <a:p>
            <a:r>
              <a:rPr lang="en-US" sz="2000" i="0" dirty="0" smtClean="0"/>
              <a:t>Canada</a:t>
            </a:r>
            <a:r>
              <a:rPr lang="en-US" sz="2000" b="0" i="0" dirty="0" smtClean="0"/>
              <a:t> – </a:t>
            </a:r>
          </a:p>
          <a:p>
            <a:pPr lvl="1"/>
            <a:r>
              <a:rPr lang="en-US" sz="1600" b="0" i="0" dirty="0" smtClean="0"/>
              <a:t>Natural Science and Engineering Research Council (NSERC); Canadian Institutes for Health Research (CIHR).</a:t>
            </a:r>
          </a:p>
          <a:p>
            <a:r>
              <a:rPr lang="en-US" sz="2000" i="0" dirty="0" smtClean="0"/>
              <a:t>European Union – </a:t>
            </a:r>
          </a:p>
          <a:p>
            <a:pPr lvl="1"/>
            <a:r>
              <a:rPr lang="en-US" sz="1600" b="0" dirty="0"/>
              <a:t>Research Framework </a:t>
            </a:r>
            <a:r>
              <a:rPr lang="en-US" sz="1600" b="0" dirty="0" err="1"/>
              <a:t>Programme</a:t>
            </a:r>
            <a:r>
              <a:rPr lang="en-US" sz="1600" b="0" dirty="0"/>
              <a:t>; Competiveness;  Innovation Framework </a:t>
            </a:r>
            <a:r>
              <a:rPr lang="en-US" sz="1600" b="0" dirty="0" err="1"/>
              <a:t>Programme</a:t>
            </a:r>
            <a:r>
              <a:rPr lang="en-US" sz="1600" b="0" dirty="0"/>
              <a:t>. </a:t>
            </a:r>
            <a:endParaRPr lang="en-US" sz="1600" i="0" dirty="0" smtClean="0"/>
          </a:p>
          <a:p>
            <a:r>
              <a:rPr lang="en-US" sz="2000" b="0" i="0" dirty="0" smtClean="0"/>
              <a:t> </a:t>
            </a:r>
            <a:r>
              <a:rPr lang="en-US" sz="2000" i="0" dirty="0" smtClean="0"/>
              <a:t>Latin America &amp; Southeast Asia</a:t>
            </a:r>
            <a:r>
              <a:rPr lang="en-US" sz="2000" b="0" i="0" dirty="0" smtClean="0"/>
              <a:t> -  ????</a:t>
            </a:r>
          </a:p>
          <a:p>
            <a:pPr lvl="1"/>
            <a:endParaRPr lang="en-US" sz="1600" b="0" i="0" dirty="0" smtClean="0"/>
          </a:p>
        </p:txBody>
      </p:sp>
    </p:spTree>
    <p:extLst>
      <p:ext uri="{BB962C8B-B14F-4D97-AF65-F5344CB8AC3E}">
        <p14:creationId xmlns:p14="http://schemas.microsoft.com/office/powerpoint/2010/main" val="305981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096962"/>
          </a:xfrm>
        </p:spPr>
        <p:txBody>
          <a:bodyPr/>
          <a:lstStyle/>
          <a:p>
            <a:r>
              <a:rPr lang="en-US" sz="2800" dirty="0" smtClean="0"/>
              <a:t>False Dichotomies/Erroneous Contractions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41437"/>
            <a:ext cx="8610600" cy="4983163"/>
          </a:xfrm>
        </p:spPr>
        <p:txBody>
          <a:bodyPr/>
          <a:lstStyle/>
          <a:p>
            <a:pPr algn="ctr"/>
            <a:r>
              <a:rPr lang="en-US" sz="2800" b="0" dirty="0" smtClean="0"/>
              <a:t>Supply/Science/Technology Push vs. </a:t>
            </a:r>
          </a:p>
          <a:p>
            <a:pPr algn="ctr">
              <a:buNone/>
            </a:pPr>
            <a:r>
              <a:rPr lang="en-US" sz="2800" b="0" dirty="0" smtClean="0"/>
              <a:t>	Demand/Market/Society Pull</a:t>
            </a:r>
          </a:p>
          <a:p>
            <a:pPr algn="ctr"/>
            <a:r>
              <a:rPr lang="en-US" sz="2800" b="0" dirty="0" smtClean="0"/>
              <a:t>Research &amp; Development (R&amp;D)</a:t>
            </a:r>
          </a:p>
          <a:p>
            <a:pPr algn="ctr"/>
            <a:r>
              <a:rPr lang="en-US" sz="2800" b="0" dirty="0" smtClean="0"/>
              <a:t>Science &amp; Technology (S&amp;T)</a:t>
            </a:r>
          </a:p>
          <a:p>
            <a:pPr algn="ctr"/>
            <a:r>
              <a:rPr lang="en-US" sz="2800" b="0" dirty="0" smtClean="0"/>
              <a:t>Discovery/Insight/Invention/Innovation</a:t>
            </a:r>
          </a:p>
          <a:p>
            <a:pPr algn="ctr"/>
            <a:r>
              <a:rPr lang="en-US" sz="2800" b="0" dirty="0" smtClean="0"/>
              <a:t>Scholarly vs. Societal: Outputs/Outcomes/Impacts</a:t>
            </a:r>
          </a:p>
          <a:p>
            <a:pPr algn="ctr"/>
            <a:r>
              <a:rPr lang="en-US" sz="2800" b="0" dirty="0"/>
              <a:t>Expenditures &amp; </a:t>
            </a:r>
            <a:r>
              <a:rPr lang="en-US" sz="2800" b="0" dirty="0" err="1"/>
              <a:t>Bibliometrics</a:t>
            </a:r>
            <a:r>
              <a:rPr lang="en-US" sz="2800" b="0" dirty="0"/>
              <a:t> vs. </a:t>
            </a:r>
            <a:r>
              <a:rPr lang="en-US" sz="2800" b="0" dirty="0" smtClean="0"/>
              <a:t>New </a:t>
            </a:r>
            <a:r>
              <a:rPr lang="en-US" sz="2800" b="0" smtClean="0"/>
              <a:t>Net Wealth</a:t>
            </a:r>
            <a:endParaRPr lang="en-US" sz="2800" b="0" dirty="0" smtClean="0"/>
          </a:p>
          <a:p>
            <a:pPr lvl="1" algn="ctr"/>
            <a:r>
              <a:rPr lang="en-US" sz="2400" b="0" i="0" dirty="0" smtClean="0"/>
              <a:t>Counting what is countable vs. Counting what matters.</a:t>
            </a:r>
          </a:p>
          <a:p>
            <a:endParaRPr lang="en-US" b="0" i="0" dirty="0" smtClean="0"/>
          </a:p>
          <a:p>
            <a:endParaRPr lang="en-US" b="0" i="0" dirty="0"/>
          </a:p>
        </p:txBody>
      </p:sp>
    </p:spTree>
    <p:extLst>
      <p:ext uri="{BB962C8B-B14F-4D97-AF65-F5344CB8AC3E}">
        <p14:creationId xmlns:p14="http://schemas.microsoft.com/office/powerpoint/2010/main" val="279071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1325562"/>
          </a:xfrm>
        </p:spPr>
        <p:txBody>
          <a:bodyPr/>
          <a:lstStyle/>
          <a:p>
            <a:r>
              <a:rPr lang="en-US" sz="3600" dirty="0" smtClean="0"/>
              <a:t>Silly Metrics based on Vague Models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 smtClean="0"/>
              <a:t>∑ (R + D) / GDP = Innovation</a:t>
            </a:r>
          </a:p>
          <a:p>
            <a:endParaRPr lang="en-US" b="0" i="0" dirty="0" smtClean="0"/>
          </a:p>
          <a:p>
            <a:r>
              <a:rPr lang="en-US" b="0" i="0" dirty="0" smtClean="0"/>
              <a:t>∑ (95%R + 5%D) ≠ ∑ (5%R + 95%D)</a:t>
            </a:r>
          </a:p>
          <a:p>
            <a:endParaRPr lang="en-US" b="0" i="0" dirty="0" smtClean="0"/>
          </a:p>
          <a:p>
            <a:r>
              <a:rPr lang="en-US" b="0" i="0" dirty="0" smtClean="0"/>
              <a:t>∑ (X%R + Y%D) ≠ Products/Services</a:t>
            </a:r>
          </a:p>
          <a:p>
            <a:pPr algn="ctr">
              <a:buNone/>
            </a:pPr>
            <a:r>
              <a:rPr lang="en-US" b="0" i="0" dirty="0" smtClean="0">
                <a:solidFill>
                  <a:srgbClr val="FF0000"/>
                </a:solidFill>
              </a:rPr>
              <a:t>Such measures co-mingle inputs, ignore key factors, and ignore causal links.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87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So why do they persist?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sz="2800" b="0" i="0" dirty="0" smtClean="0"/>
              <a:t>The largesse of public funding since the 1940’s shifted power and influence over budgets from corporate to non-corporate sectors.</a:t>
            </a:r>
          </a:p>
          <a:p>
            <a:r>
              <a:rPr lang="en-US" sz="2800" b="0" i="0" dirty="0" smtClean="0"/>
              <a:t>The distortion of V. Bush’s national R&amp;D proposal by entrenched agency interests.</a:t>
            </a:r>
          </a:p>
          <a:p>
            <a:r>
              <a:rPr lang="en-US" sz="2800" b="0" i="0" dirty="0" smtClean="0"/>
              <a:t>The perpetuation of false paradigms by beneficiaries in government and academia.</a:t>
            </a:r>
          </a:p>
          <a:p>
            <a:r>
              <a:rPr lang="en-US" sz="2800" b="0" i="0" dirty="0" smtClean="0"/>
              <a:t>The lack of appreciation for unintended consequences by corporations and public:</a:t>
            </a:r>
          </a:p>
          <a:p>
            <a:pPr lvl="1"/>
            <a:r>
              <a:rPr lang="en-US" sz="2000" b="0" dirty="0" smtClean="0"/>
              <a:t>Military/Industrial vs. Academic/Bureaucratic Complex </a:t>
            </a:r>
            <a:endParaRPr lang="en-US" sz="2000" b="0" i="0" dirty="0" smtClean="0"/>
          </a:p>
          <a:p>
            <a:endParaRPr lang="en-US" b="0" i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22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914400"/>
          </a:xfrm>
        </p:spPr>
        <p:txBody>
          <a:bodyPr/>
          <a:lstStyle/>
          <a:p>
            <a:r>
              <a:rPr lang="en-US" sz="2800" dirty="0" smtClean="0"/>
              <a:t>Three Methodologies are each designed to generate new knowledge in different </a:t>
            </a:r>
            <a:r>
              <a:rPr lang="en-US" sz="2800" i="1" dirty="0" smtClean="0"/>
              <a:t>“States”</a:t>
            </a:r>
            <a:endParaRPr lang="en-US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648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900"/>
              </a:spcAft>
              <a:buFont typeface="Wingdings" pitchFamily="2" charset="2"/>
              <a:buChar char="Ø"/>
            </a:pPr>
            <a:r>
              <a:rPr lang="en-US" b="0" i="0" dirty="0" smtClean="0"/>
              <a:t> </a:t>
            </a:r>
            <a:r>
              <a:rPr lang="en-US" sz="2800" b="0" i="0" dirty="0" smtClean="0"/>
              <a:t> Scientific Research methodology ►</a:t>
            </a:r>
            <a:r>
              <a:rPr lang="en-US" sz="2800" b="0" i="1" dirty="0" smtClean="0"/>
              <a:t>          </a:t>
            </a:r>
            <a:r>
              <a:rPr lang="en-US" sz="2800" b="0" i="1" dirty="0" smtClean="0">
                <a:solidFill>
                  <a:srgbClr val="0070C0"/>
                </a:solidFill>
              </a:rPr>
              <a:t>Conceptual Discovery – state of gas (</a:t>
            </a:r>
            <a:r>
              <a:rPr lang="en-US" sz="2800" b="0" dirty="0" smtClean="0">
                <a:solidFill>
                  <a:srgbClr val="0070C0"/>
                </a:solidFill>
              </a:rPr>
              <a:t>diffuse)</a:t>
            </a:r>
            <a:r>
              <a:rPr lang="en-US" sz="2800" b="0" i="1" dirty="0" smtClean="0">
                <a:solidFill>
                  <a:srgbClr val="0070C0"/>
                </a:solidFill>
              </a:rPr>
              <a:t>.</a:t>
            </a:r>
          </a:p>
          <a:p>
            <a:pPr>
              <a:lnSpc>
                <a:spcPct val="150000"/>
              </a:lnSpc>
              <a:spcAft>
                <a:spcPts val="900"/>
              </a:spcAft>
              <a:buFont typeface="Wingdings" pitchFamily="2" charset="2"/>
              <a:buChar char="Ø"/>
            </a:pPr>
            <a:r>
              <a:rPr lang="en-US" sz="2800" b="0" i="0" dirty="0" smtClean="0"/>
              <a:t>  Engineering Development methodology </a:t>
            </a:r>
            <a:r>
              <a:rPr lang="en-US" sz="2800" b="0" dirty="0" smtClean="0"/>
              <a:t>►</a:t>
            </a:r>
            <a:r>
              <a:rPr lang="en-US" sz="2800" b="0" i="1" dirty="0" smtClean="0"/>
              <a:t>          </a:t>
            </a:r>
            <a:r>
              <a:rPr lang="en-US" sz="2800" b="0" i="1" dirty="0" smtClean="0">
                <a:solidFill>
                  <a:srgbClr val="C00000"/>
                </a:solidFill>
              </a:rPr>
              <a:t>Prototype Invention – state of liquid (malleable).</a:t>
            </a:r>
          </a:p>
          <a:p>
            <a:pPr>
              <a:lnSpc>
                <a:spcPct val="150000"/>
              </a:lnSpc>
              <a:spcAft>
                <a:spcPts val="900"/>
              </a:spcAft>
              <a:buFont typeface="Wingdings" pitchFamily="2" charset="2"/>
              <a:buChar char="Ø"/>
            </a:pPr>
            <a:r>
              <a:rPr lang="en-US" sz="2800" b="0" i="0" dirty="0" smtClean="0"/>
              <a:t>  Industrial Production Methodology ►</a:t>
            </a:r>
            <a:r>
              <a:rPr lang="en-US" sz="2800" b="0" i="1" dirty="0" smtClean="0"/>
              <a:t>         </a:t>
            </a:r>
            <a:r>
              <a:rPr lang="en-US" sz="2800" b="0" i="1" dirty="0" smtClean="0">
                <a:solidFill>
                  <a:srgbClr val="00B050"/>
                </a:solidFill>
              </a:rPr>
              <a:t>Market Innovation – state of solid (fixed).</a:t>
            </a:r>
            <a:endParaRPr lang="en-US" sz="2800" b="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56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26567</TotalTime>
  <Words>1242</Words>
  <Application>Microsoft Office PowerPoint</Application>
  <PresentationFormat>On-screen Show (4:3)</PresentationFormat>
  <Paragraphs>131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Wingdings</vt:lpstr>
      <vt:lpstr>Zapf Dingbats</vt:lpstr>
      <vt:lpstr>Default Design</vt:lpstr>
      <vt:lpstr>There is Method behind the  Madness of STI Policy  – But only if we care enough to see it!</vt:lpstr>
      <vt:lpstr>What’s this talk about?</vt:lpstr>
      <vt:lpstr>Public Support for Knowledge Creation</vt:lpstr>
      <vt:lpstr>What are these Hybrid programs saying?</vt:lpstr>
      <vt:lpstr>Hybrid Programs intending Impact</vt:lpstr>
      <vt:lpstr>False Dichotomies/Erroneous Contractions</vt:lpstr>
      <vt:lpstr>Silly Metrics based on Vague Models</vt:lpstr>
      <vt:lpstr>So why do they persist?</vt:lpstr>
      <vt:lpstr>Three Methodologies are each designed to generate new knowledge in different “States”</vt:lpstr>
      <vt:lpstr>Discovery State of Knowledge</vt:lpstr>
      <vt:lpstr>Invention State of Knowledge</vt:lpstr>
      <vt:lpstr>Innovation State of Knowledge</vt:lpstr>
      <vt:lpstr>3 Strategies for Communicating/ Transforming Knowledge across 3 States  ✓ Knowledge Translation – From SR to ED ✓ Technology Transfer – From ED to IP ✓ Commercial Transaction – From IP to Public</vt:lpstr>
      <vt:lpstr>Why are these Methods &amp; States important to STI Policy?</vt:lpstr>
      <vt:lpstr>Image of elephant and blind men. </vt:lpstr>
      <vt:lpstr>Relational Attributes from Literature</vt:lpstr>
      <vt:lpstr>Substituting Methods for Madness  </vt:lpstr>
      <vt:lpstr>Related Publications</vt:lpstr>
      <vt:lpstr>ACKNOWLEDGEMENT This is a presentation of the Center on Knowledge Translation for Technology Transfer, which is funded by the National Institute on Disability and Rehabilitation Research, U.S. Department of Education, under grant #H133A080050.  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Theoretical Discussions: Operationalizing Knowledge Translation for Successful AT Commercialization</dc:title>
  <dc:creator>jlflagg</dc:creator>
  <cp:lastModifiedBy>lyarnes</cp:lastModifiedBy>
  <cp:revision>456</cp:revision>
  <cp:lastPrinted>2011-02-24T17:27:05Z</cp:lastPrinted>
  <dcterms:created xsi:type="dcterms:W3CDTF">2011-02-28T18:02:26Z</dcterms:created>
  <dcterms:modified xsi:type="dcterms:W3CDTF">2018-04-25T15:35:42Z</dcterms:modified>
</cp:coreProperties>
</file>