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1"/>
  </p:notesMasterIdLst>
  <p:handoutMasterIdLst>
    <p:handoutMasterId r:id="rId22"/>
  </p:handoutMasterIdLst>
  <p:sldIdLst>
    <p:sldId id="338" r:id="rId2"/>
    <p:sldId id="312" r:id="rId3"/>
    <p:sldId id="369" r:id="rId4"/>
    <p:sldId id="354" r:id="rId5"/>
    <p:sldId id="355" r:id="rId6"/>
    <p:sldId id="341" r:id="rId7"/>
    <p:sldId id="356" r:id="rId8"/>
    <p:sldId id="357" r:id="rId9"/>
    <p:sldId id="364" r:id="rId10"/>
    <p:sldId id="366" r:id="rId11"/>
    <p:sldId id="365" r:id="rId12"/>
    <p:sldId id="368" r:id="rId13"/>
    <p:sldId id="370" r:id="rId14"/>
    <p:sldId id="375" r:id="rId15"/>
    <p:sldId id="376" r:id="rId16"/>
    <p:sldId id="377" r:id="rId17"/>
    <p:sldId id="372" r:id="rId18"/>
    <p:sldId id="373" r:id="rId19"/>
    <p:sldId id="371" r:id="rId20"/>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666666"/>
    <a:srgbClr val="828383"/>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autoAdjust="0"/>
    <p:restoredTop sz="60165" autoAdjust="0"/>
  </p:normalViewPr>
  <p:slideViewPr>
    <p:cSldViewPr snapToGrid="0" snapToObjects="1">
      <p:cViewPr varScale="1">
        <p:scale>
          <a:sx n="73" d="100"/>
          <a:sy n="73" d="100"/>
        </p:scale>
        <p:origin x="2384" y="192"/>
      </p:cViewPr>
      <p:guideLst>
        <p:guide orient="horz" pos="2160"/>
        <p:guide pos="288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1D33A1-6D17-2C4C-B4C2-C83DB37352CC}" type="datetimeFigureOut">
              <a:rPr lang="en-US" smtClean="0">
                <a:latin typeface="Arial" charset="0"/>
              </a:rPr>
              <a:t>5/22/20</a:t>
            </a:fld>
            <a:endParaRPr lang="en-US"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charset="0"/>
              </a:defRPr>
            </a:lvl1pPr>
          </a:lstStyle>
          <a:p>
            <a:fld id="{5B96CA4F-2197-CC40-B4FC-798A937A9DC6}" type="datetimeFigureOut">
              <a:rPr lang="en-US" smtClean="0"/>
              <a:pPr/>
              <a:t>5/22/20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339893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Insert an</a:t>
            </a:r>
            <a:r>
              <a:rPr lang="en-US" baseline="0" dirty="0"/>
              <a:t> image of one product </a:t>
            </a:r>
            <a:r>
              <a:rPr lang="en-US" b="1" u="sng" baseline="0" dirty="0"/>
              <a:t>you created </a:t>
            </a:r>
            <a:r>
              <a:rPr lang="en-US" baseline="0" dirty="0"/>
              <a:t>during your field training experience. </a:t>
            </a:r>
            <a:r>
              <a:rPr lang="en-US" dirty="0"/>
              <a:t>Describe which foundational competency was addressed by the product and how the product addressed the competency (recommend</a:t>
            </a:r>
            <a:r>
              <a:rPr lang="en-US" baseline="0" dirty="0"/>
              <a:t> using bullet points)</a:t>
            </a:r>
            <a:r>
              <a:rPr lang="en-US" dirty="0"/>
              <a:t>. Use additional slides as needed.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rPr>
              <a:t>NOTE: If your product is a multi-page paper, report or presentation, you can include a photo of the front page in this slide set, but you must also upload the full file into your </a:t>
            </a:r>
            <a:r>
              <a:rPr lang="en-US" b="1" dirty="0" err="1">
                <a:solidFill>
                  <a:srgbClr val="FF0000"/>
                </a:solidFill>
              </a:rPr>
              <a:t>MyInternshipJournal</a:t>
            </a:r>
            <a:r>
              <a:rPr lang="en-US" b="1" dirty="0">
                <a:solidFill>
                  <a:srgbClr val="FF0000"/>
                </a:solidFill>
              </a:rPr>
              <a:t> account.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362934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Insert an</a:t>
            </a:r>
            <a:r>
              <a:rPr lang="en-US" baseline="0" dirty="0"/>
              <a:t> image of one product </a:t>
            </a:r>
            <a:r>
              <a:rPr lang="en-US" b="1" u="sng" baseline="0" dirty="0"/>
              <a:t>you created </a:t>
            </a:r>
            <a:r>
              <a:rPr lang="en-US" baseline="0" dirty="0"/>
              <a:t>during your field training experience. </a:t>
            </a:r>
            <a:r>
              <a:rPr lang="en-US" dirty="0"/>
              <a:t>Describe which competency</a:t>
            </a:r>
            <a:r>
              <a:rPr lang="en-US" baseline="0" dirty="0"/>
              <a:t> (either an additional foundational competency or a concentration-specific competency) </a:t>
            </a:r>
            <a:r>
              <a:rPr lang="en-US" dirty="0"/>
              <a:t>was addressed by the product and how the product addressed the competency</a:t>
            </a:r>
            <a:r>
              <a:rPr lang="en-US" baseline="0" dirty="0"/>
              <a:t> </a:t>
            </a:r>
            <a:r>
              <a:rPr lang="en-US" dirty="0"/>
              <a:t>(recommend</a:t>
            </a:r>
            <a:r>
              <a:rPr lang="en-US" baseline="0" dirty="0"/>
              <a:t> using bullet points)</a:t>
            </a:r>
            <a:r>
              <a:rPr lang="en-US" dirty="0"/>
              <a:t>. Use additional slides as needed.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rPr>
              <a:t>NOTE: If your product is a multi-page paper, report or presentation, you can include a photo of the front page in this slide set, but you must also upload the full file into your </a:t>
            </a:r>
            <a:r>
              <a:rPr lang="en-US" b="1" dirty="0" err="1">
                <a:solidFill>
                  <a:srgbClr val="FF0000"/>
                </a:solidFill>
              </a:rPr>
              <a:t>MyInternshipJournal</a:t>
            </a:r>
            <a:r>
              <a:rPr lang="en-US" b="1" dirty="0">
                <a:solidFill>
                  <a:srgbClr val="FF0000"/>
                </a:solidFill>
              </a:rPr>
              <a:t> account.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134488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Insert an</a:t>
            </a:r>
            <a:r>
              <a:rPr lang="en-US" baseline="0" dirty="0"/>
              <a:t> image of one product </a:t>
            </a:r>
            <a:r>
              <a:rPr lang="en-US" b="1" u="sng" baseline="0" dirty="0"/>
              <a:t>you created </a:t>
            </a:r>
            <a:r>
              <a:rPr lang="en-US" baseline="0" dirty="0"/>
              <a:t>during your field training experience. </a:t>
            </a:r>
            <a:r>
              <a:rPr lang="en-US" dirty="0"/>
              <a:t>Describe which competency</a:t>
            </a:r>
            <a:r>
              <a:rPr lang="en-US" baseline="0" dirty="0"/>
              <a:t> (either an additional foundational competency or a concentration-specific competency) </a:t>
            </a:r>
            <a:r>
              <a:rPr lang="en-US" dirty="0"/>
              <a:t>was addressed by the product and how the product addressed the competency</a:t>
            </a:r>
            <a:r>
              <a:rPr lang="en-US" baseline="0" dirty="0"/>
              <a:t> </a:t>
            </a:r>
            <a:r>
              <a:rPr lang="en-US" dirty="0"/>
              <a:t>(recommend</a:t>
            </a:r>
            <a:r>
              <a:rPr lang="en-US" baseline="0" dirty="0"/>
              <a:t> using bullet points)</a:t>
            </a:r>
            <a:r>
              <a:rPr lang="en-US" dirty="0"/>
              <a:t>. Use additional slides as needed.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rPr>
              <a:t>NOTE: If your product is a multi-page paper, report or presentation, you can include a photo of the front page in this slide set, but you must also upload the full file into your </a:t>
            </a:r>
            <a:r>
              <a:rPr lang="en-US" b="1" dirty="0" err="1">
                <a:solidFill>
                  <a:srgbClr val="FF0000"/>
                </a:solidFill>
              </a:rPr>
              <a:t>MyInternshipJournal</a:t>
            </a:r>
            <a:r>
              <a:rPr lang="en-US" b="1" dirty="0">
                <a:solidFill>
                  <a:srgbClr val="FF0000"/>
                </a:solidFill>
              </a:rPr>
              <a:t> account.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56484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99121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4 slides will be used as your evidence for completion of the Interprofessional Collaborative Practice Healthcare Practice Digital Badge (badge #3) which you obtain following successful completion of your field training experience.</a:t>
            </a:r>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140020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191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worked well with the team, what challenges the team experienced, and how the team addressed those challenges. Draw on what you learned from the Interprofessional Education online modules in UB Learns to address this section.</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85617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you and your public health professional colleagues contributed public health knowledge or approaches to the issue the team addressed, and how it changed the outcome of the team’s work.</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112270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Discuss how the professional colleagues from areas other than public health contributed their professional knowledge or approaches to the issue the team addressed, and how it changed the outcome of the team’s work.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1356014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299121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requested information in the table.</a:t>
            </a:r>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34143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as many slides as needed to summarize your overview. Bullet points are recommended.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5813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Use</a:t>
            </a:r>
            <a:r>
              <a:rPr lang="en-US" baseline="0" dirty="0"/>
              <a:t> as many slides as needed to summarize your coursework and experience used during field training. Bullet points are recommended.</a:t>
            </a: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299121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Use</a:t>
            </a:r>
            <a:r>
              <a:rPr lang="en-US" baseline="0" dirty="0"/>
              <a:t> as many slides as needed to summarize your description. Bullet points are recommended.</a:t>
            </a: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40408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183" marR="0" lvl="2" indent="0" algn="l" defTabSz="121917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t>Use</a:t>
            </a:r>
            <a:r>
              <a:rPr lang="en-US" baseline="0" dirty="0"/>
              <a:t> as many slides as needed to summarize benefits. Bullet points are recommended.</a:t>
            </a:r>
            <a:r>
              <a:rPr lang="en-US" i="1" spc="-39" baseline="0" dirty="0"/>
              <a:t>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9727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Provide examples of </a:t>
            </a:r>
            <a:r>
              <a:rPr lang="en-US" sz="2000" b="1" u="sng" dirty="0"/>
              <a:t>at least </a:t>
            </a:r>
            <a:r>
              <a:rPr lang="en-US" sz="2000" b="1" u="sng" dirty="0">
                <a:solidFill>
                  <a:srgbClr val="FF0000"/>
                </a:solidFill>
              </a:rPr>
              <a:t>two</a:t>
            </a:r>
            <a:r>
              <a:rPr lang="en-US" sz="2000" b="1" u="sng" dirty="0"/>
              <a:t> work products </a:t>
            </a:r>
            <a:r>
              <a:rPr lang="en-US" dirty="0"/>
              <a:t>(e.g., flyer, brochure, poster, spreadsheet, survey tool, questionnaire, slide set, etc.) you created during your field training experience. Also identify which competencies were addressed by each product on the following slides. You are required to address a total of five competencies (thre</a:t>
            </a:r>
            <a:r>
              <a:rPr lang="en-US" u="sng" dirty="0"/>
              <a:t>e</a:t>
            </a:r>
            <a:r>
              <a:rPr lang="en-US" dirty="0"/>
              <a:t> foundational and two that are additional foundational competencies</a:t>
            </a:r>
            <a:r>
              <a:rPr lang="en-US" baseline="0" dirty="0"/>
              <a:t> or concentration-specific competencies</a:t>
            </a:r>
            <a:r>
              <a:rPr lang="en-US" dirty="0"/>
              <a:t>) during your field training experience.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It is important that each</a:t>
            </a:r>
            <a:r>
              <a:rPr lang="en-US" baseline="0" dirty="0"/>
              <a:t> of the two</a:t>
            </a:r>
            <a:r>
              <a:rPr lang="en-US" dirty="0"/>
              <a:t> products clearly delineates which competencies were addressed and how the product demonstrates the competency</a:t>
            </a:r>
            <a:r>
              <a:rPr lang="en-US" baseline="0" dirty="0"/>
              <a:t> on the following slides.</a:t>
            </a:r>
            <a:r>
              <a:rPr lang="en-US" dirty="0"/>
              <a:t> In most cases, one product can be used to address more than one competency and this is preferable, however up to a total of 5 products may be included to demonstrate your 5 competencies. Refer to the field training slide set examples in the MPH Student Resources portal in UB Learns</a:t>
            </a:r>
            <a:r>
              <a:rPr lang="en-US" baseline="0" dirty="0"/>
              <a:t> for guidance.</a:t>
            </a: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151167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Insert an</a:t>
            </a:r>
            <a:r>
              <a:rPr lang="en-US" baseline="0" dirty="0"/>
              <a:t> image of one product </a:t>
            </a:r>
            <a:r>
              <a:rPr lang="en-US" b="1" u="sng" baseline="0" dirty="0"/>
              <a:t>you created </a:t>
            </a:r>
            <a:r>
              <a:rPr lang="en-US" baseline="0" dirty="0"/>
              <a:t>during your field training experience. </a:t>
            </a:r>
            <a:r>
              <a:rPr lang="en-US" dirty="0"/>
              <a:t>Describe which foundational competency was addressed by the product and how the product addressed the competency (recommend</a:t>
            </a:r>
            <a:r>
              <a:rPr lang="en-US" baseline="0" dirty="0"/>
              <a:t> using bullet points)</a:t>
            </a:r>
            <a:r>
              <a:rPr lang="en-US" dirty="0"/>
              <a:t>. Use additional slides as needed.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rPr>
              <a:t>NOTE: If your product is a multi-page paper, report or presentation, you can include a photo of the front page in this slide set, but you must also upload the full file into your </a:t>
            </a:r>
            <a:r>
              <a:rPr lang="en-US" b="1" dirty="0" err="1">
                <a:solidFill>
                  <a:srgbClr val="FF0000"/>
                </a:solidFill>
              </a:rPr>
              <a:t>MyInternshipJournal</a:t>
            </a:r>
            <a:r>
              <a:rPr lang="en-US" b="1" dirty="0">
                <a:solidFill>
                  <a:srgbClr val="FF0000"/>
                </a:solidFill>
              </a:rPr>
              <a:t> account.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78271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Insert an</a:t>
            </a:r>
            <a:r>
              <a:rPr lang="en-US" baseline="0" dirty="0"/>
              <a:t> image of one product </a:t>
            </a:r>
            <a:r>
              <a:rPr lang="en-US" b="1" u="sng" baseline="0" dirty="0"/>
              <a:t>you created </a:t>
            </a:r>
            <a:r>
              <a:rPr lang="en-US" baseline="0" dirty="0"/>
              <a:t>during your field training experience. </a:t>
            </a:r>
            <a:r>
              <a:rPr lang="en-US" dirty="0"/>
              <a:t>Describe which foundational competency was addressed by the product and how the product addressed the competency (recommend</a:t>
            </a:r>
            <a:r>
              <a:rPr lang="en-US" baseline="0" dirty="0"/>
              <a:t> using bullet points)</a:t>
            </a:r>
            <a:r>
              <a:rPr lang="en-US" dirty="0"/>
              <a:t>. Use additional slides as needed.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rPr>
              <a:t>NOTE: If your product is a multi-page paper, report or presentation, you can include a photo of the front page in this slide set, but you must also upload the full file into your </a:t>
            </a:r>
            <a:r>
              <a:rPr lang="en-US" b="1" dirty="0" err="1">
                <a:solidFill>
                  <a:srgbClr val="FF0000"/>
                </a:solidFill>
              </a:rPr>
              <a:t>MyInternshipJournal</a:t>
            </a:r>
            <a:r>
              <a:rPr lang="en-US" b="1" dirty="0">
                <a:solidFill>
                  <a:srgbClr val="FF0000"/>
                </a:solidFill>
              </a:rPr>
              <a:t> account.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662034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 y="6016249"/>
            <a:ext cx="3818411" cy="283186"/>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01" y="321147"/>
            <a:ext cx="3818411" cy="283186"/>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66701" y="321147"/>
            <a:ext cx="3818411" cy="283186"/>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5EA35-C68C-4EBD-B1FB-13F87C3B4A52}"/>
              </a:ext>
            </a:extLst>
          </p:cNvPr>
          <p:cNvSpPr>
            <a:spLocks noGrp="1"/>
          </p:cNvSpPr>
          <p:nvPr>
            <p:ph type="body" sz="quarter" idx="10"/>
          </p:nvPr>
        </p:nvSpPr>
        <p:spPr>
          <a:xfrm>
            <a:off x="456905" y="4467817"/>
            <a:ext cx="4978908" cy="1299288"/>
          </a:xfrm>
        </p:spPr>
        <p:txBody>
          <a:bodyPr vert="horz" lIns="0" tIns="45720" rIns="91440" bIns="45720" rtlCol="0" anchor="t">
            <a:normAutofit/>
          </a:bodyPr>
          <a:lstStyle/>
          <a:p>
            <a:r>
              <a:rPr lang="en-US" dirty="0"/>
              <a:t>By (insert your name)</a:t>
            </a:r>
          </a:p>
          <a:p>
            <a:r>
              <a:rPr lang="en-US" dirty="0"/>
              <a:t>Email (insert your email address)</a:t>
            </a:r>
          </a:p>
          <a:p>
            <a:r>
              <a:rPr lang="en-US" dirty="0">
                <a:latin typeface="Georgia"/>
              </a:rPr>
              <a:t>Concentration (insert here)</a:t>
            </a:r>
            <a:endParaRPr lang="en-US" dirty="0"/>
          </a:p>
        </p:txBody>
      </p:sp>
      <p:sp>
        <p:nvSpPr>
          <p:cNvPr id="3" name="Title 2">
            <a:extLst>
              <a:ext uri="{FF2B5EF4-FFF2-40B4-BE49-F238E27FC236}">
                <a16:creationId xmlns:a16="http://schemas.microsoft.com/office/drawing/2014/main" id="{26C7FC9E-D78A-4821-98CA-ECAAB2468F86}"/>
              </a:ext>
            </a:extLst>
          </p:cNvPr>
          <p:cNvSpPr>
            <a:spLocks noGrp="1"/>
          </p:cNvSpPr>
          <p:nvPr>
            <p:ph type="ctrTitle"/>
          </p:nvPr>
        </p:nvSpPr>
        <p:spPr>
          <a:xfrm>
            <a:off x="456905" y="1404520"/>
            <a:ext cx="7547585" cy="2300552"/>
          </a:xfrm>
        </p:spPr>
        <p:txBody>
          <a:bodyPr>
            <a:normAutofit fontScale="90000"/>
          </a:bodyPr>
          <a:lstStyle/>
          <a:p>
            <a:r>
              <a:rPr lang="en-US" sz="4000" dirty="0">
                <a:latin typeface="Arial"/>
                <a:cs typeface="Arial"/>
              </a:rPr>
              <a:t>School of public health &amp; </a:t>
            </a:r>
            <a:br>
              <a:rPr lang="en-US" sz="4000" dirty="0"/>
            </a:br>
            <a:r>
              <a:rPr lang="en-US" sz="4000" dirty="0">
                <a:latin typeface="Arial"/>
                <a:cs typeface="Arial"/>
              </a:rPr>
              <a:t>Health professions</a:t>
            </a:r>
            <a:br>
              <a:rPr lang="en-US" sz="3100" dirty="0"/>
            </a:br>
            <a:br>
              <a:rPr lang="en-US" sz="3100" dirty="0"/>
            </a:br>
            <a:r>
              <a:rPr lang="en-US" sz="3100" dirty="0">
                <a:latin typeface="Arial"/>
                <a:cs typeface="Arial"/>
              </a:rPr>
              <a:t>MPH FIELD TRAINING REPORT:</a:t>
            </a:r>
            <a:br>
              <a:rPr lang="en-US" sz="3100" dirty="0"/>
            </a:br>
            <a:r>
              <a:rPr lang="en-US" sz="3100" dirty="0">
                <a:latin typeface="Arial"/>
                <a:cs typeface="Arial"/>
              </a:rPr>
              <a:t>(ADD Sub-title)</a:t>
            </a:r>
            <a:r>
              <a:rPr lang="en-US" dirty="0">
                <a:latin typeface="Arial"/>
                <a:cs typeface="Arial"/>
              </a:rPr>
              <a:t> </a:t>
            </a:r>
          </a:p>
        </p:txBody>
      </p:sp>
    </p:spTree>
    <p:extLst>
      <p:ext uri="{BB962C8B-B14F-4D97-AF65-F5344CB8AC3E}">
        <p14:creationId xmlns:p14="http://schemas.microsoft.com/office/powerpoint/2010/main" val="297660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7101" y="1136445"/>
            <a:ext cx="8550644"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 Example 3 - Foundational competency (insert here)</a:t>
            </a:r>
            <a:endParaRPr lang="en-US" b="1" dirty="0"/>
          </a:p>
        </p:txBody>
      </p:sp>
      <p:sp>
        <p:nvSpPr>
          <p:cNvPr id="3" name="TextBox 2"/>
          <p:cNvSpPr txBox="1"/>
          <p:nvPr/>
        </p:nvSpPr>
        <p:spPr>
          <a:xfrm>
            <a:off x="280556" y="2078182"/>
            <a:ext cx="409401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Insert image of product #1 from field training experience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4706189" y="2078182"/>
            <a:ext cx="38342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Describe how this product demonstrates the competency noted above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944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7101" y="1136445"/>
            <a:ext cx="8550644"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 Example 1 - Additional competency (insert here)</a:t>
            </a:r>
            <a:endParaRPr lang="en-US" b="1" dirty="0"/>
          </a:p>
        </p:txBody>
      </p:sp>
      <p:sp>
        <p:nvSpPr>
          <p:cNvPr id="3" name="TextBox 2"/>
          <p:cNvSpPr txBox="1"/>
          <p:nvPr/>
        </p:nvSpPr>
        <p:spPr>
          <a:xfrm>
            <a:off x="280556" y="2078182"/>
            <a:ext cx="409401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Insert image of product #1 from field training experience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4706189" y="2078182"/>
            <a:ext cx="38342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Describe how this product demonstrates the competency noted above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8635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7101" y="1136445"/>
            <a:ext cx="8550644"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 Example 2 - Additional competency (insert here)</a:t>
            </a:r>
            <a:endParaRPr lang="en-US" b="1" dirty="0"/>
          </a:p>
        </p:txBody>
      </p:sp>
      <p:sp>
        <p:nvSpPr>
          <p:cNvPr id="3" name="TextBox 2"/>
          <p:cNvSpPr txBox="1"/>
          <p:nvPr/>
        </p:nvSpPr>
        <p:spPr>
          <a:xfrm>
            <a:off x="280556" y="2078182"/>
            <a:ext cx="409401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Insert image of product #1 from field training experience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4706189" y="2078182"/>
            <a:ext cx="38342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Describe how this product demonstrates the competency noted above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197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1017649"/>
            <a:ext cx="8599250" cy="716084"/>
          </a:xfrm>
        </p:spPr>
        <p:txBody>
          <a:bodyPr>
            <a:noAutofit/>
          </a:bodyPr>
          <a:lstStyle/>
          <a:p>
            <a:r>
              <a:rPr lang="en-US" dirty="0"/>
              <a:t>Summary of Outcomes</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1733733"/>
            <a:ext cx="7927548" cy="412891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66903934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59CA-ACA4-0E43-A0F4-4AB18BA16228}"/>
              </a:ext>
            </a:extLst>
          </p:cNvPr>
          <p:cNvSpPr>
            <a:spLocks noGrp="1"/>
          </p:cNvSpPr>
          <p:nvPr>
            <p:ph type="ctrTitle"/>
          </p:nvPr>
        </p:nvSpPr>
        <p:spPr>
          <a:xfrm>
            <a:off x="493775" y="1490663"/>
            <a:ext cx="6790428" cy="1856971"/>
          </a:xfrm>
        </p:spPr>
        <p:txBody>
          <a:bodyPr>
            <a:normAutofit/>
          </a:bodyPr>
          <a:lstStyle/>
          <a:p>
            <a:r>
              <a:rPr lang="en-US" sz="4000" dirty="0"/>
              <a:t>Interprofessional teamwork</a:t>
            </a:r>
          </a:p>
        </p:txBody>
      </p:sp>
      <p:sp>
        <p:nvSpPr>
          <p:cNvPr id="3" name="Subtitle 2">
            <a:extLst>
              <a:ext uri="{FF2B5EF4-FFF2-40B4-BE49-F238E27FC236}">
                <a16:creationId xmlns:a16="http://schemas.microsoft.com/office/drawing/2014/main" id="{7BC86F5E-589C-4442-9777-F5CE2609F37C}"/>
              </a:ext>
            </a:extLst>
          </p:cNvPr>
          <p:cNvSpPr>
            <a:spLocks noGrp="1"/>
          </p:cNvSpPr>
          <p:nvPr>
            <p:ph type="subTitle" idx="1"/>
          </p:nvPr>
        </p:nvSpPr>
        <p:spPr/>
        <p:txBody>
          <a:bodyPr/>
          <a:lstStyle/>
          <a:p>
            <a:r>
              <a:rPr lang="en-US" dirty="0"/>
              <a:t>Evidence for the </a:t>
            </a:r>
          </a:p>
          <a:p>
            <a:r>
              <a:rPr lang="en-US" dirty="0"/>
              <a:t>Interprofessional Collaborative Practice </a:t>
            </a:r>
          </a:p>
          <a:p>
            <a:r>
              <a:rPr lang="en-US" b="1" i="1" dirty="0"/>
              <a:t>Healthcare Practice </a:t>
            </a:r>
          </a:p>
          <a:p>
            <a:r>
              <a:rPr lang="en-US" dirty="0"/>
              <a:t>Digital Badge #3</a:t>
            </a:r>
          </a:p>
        </p:txBody>
      </p:sp>
    </p:spTree>
    <p:extLst>
      <p:ext uri="{BB962C8B-B14F-4D97-AF65-F5344CB8AC3E}">
        <p14:creationId xmlns:p14="http://schemas.microsoft.com/office/powerpoint/2010/main" val="342713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1251705"/>
            <a:ext cx="8599250" cy="716084"/>
          </a:xfrm>
        </p:spPr>
        <p:txBody>
          <a:bodyPr>
            <a:noAutofit/>
          </a:bodyPr>
          <a:lstStyle/>
          <a:p>
            <a:pPr lvl="0"/>
            <a:r>
              <a:rPr lang="en-US" dirty="0"/>
              <a:t>Discuss the roles of two different professionals other than public health professionals* at your agency that you shadowed or observed</a:t>
            </a: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664701" y="2123269"/>
            <a:ext cx="7927548" cy="3896661"/>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8100" indent="0">
              <a:buFont typeface="Arial" charset="0"/>
              <a:buNone/>
            </a:pPr>
            <a:r>
              <a:rPr lang="en-US" dirty="0"/>
              <a:t>1. Professional role:</a:t>
            </a:r>
          </a:p>
          <a:p>
            <a:pPr marL="38100" indent="0">
              <a:buFont typeface="Arial" charset="0"/>
              <a:buNone/>
            </a:pPr>
            <a:endParaRPr lang="en-US" dirty="0"/>
          </a:p>
          <a:p>
            <a:pPr marL="38100" indent="0">
              <a:buFont typeface="Arial" charset="0"/>
              <a:buNone/>
            </a:pPr>
            <a:endParaRPr lang="en-US" dirty="0"/>
          </a:p>
          <a:p>
            <a:pPr marL="38100" indent="0">
              <a:buFont typeface="Arial" charset="0"/>
              <a:buNone/>
            </a:pPr>
            <a:endParaRPr lang="en-US" dirty="0"/>
          </a:p>
          <a:p>
            <a:pPr marL="38100" indent="0">
              <a:buFont typeface="Arial" charset="0"/>
              <a:buNone/>
            </a:pPr>
            <a:endParaRPr lang="en-US" dirty="0"/>
          </a:p>
          <a:p>
            <a:pPr marL="38100" indent="0">
              <a:buFont typeface="Arial" charset="0"/>
              <a:buNone/>
            </a:pPr>
            <a:r>
              <a:rPr lang="en-US" dirty="0"/>
              <a:t>2. Professional role:</a:t>
            </a:r>
          </a:p>
          <a:p>
            <a:pPr marL="38100" indent="0">
              <a:buFont typeface="Arial" charset="0"/>
              <a:buNone/>
            </a:pPr>
            <a:endParaRPr lang="en-US" dirty="0"/>
          </a:p>
        </p:txBody>
      </p:sp>
      <p:sp>
        <p:nvSpPr>
          <p:cNvPr id="2" name="TextBox 1">
            <a:extLst>
              <a:ext uri="{FF2B5EF4-FFF2-40B4-BE49-F238E27FC236}">
                <a16:creationId xmlns:a16="http://schemas.microsoft.com/office/drawing/2014/main" id="{A006CF33-570A-314E-BBFD-255CA2C60DD2}"/>
              </a:ext>
            </a:extLst>
          </p:cNvPr>
          <p:cNvSpPr txBox="1"/>
          <p:nvPr/>
        </p:nvSpPr>
        <p:spPr>
          <a:xfrm>
            <a:off x="222422" y="6019930"/>
            <a:ext cx="8705678" cy="523220"/>
          </a:xfrm>
          <a:prstGeom prst="rect">
            <a:avLst/>
          </a:prstGeom>
          <a:noFill/>
        </p:spPr>
        <p:txBody>
          <a:bodyPr wrap="square" rtlCol="0">
            <a:spAutoFit/>
          </a:bodyPr>
          <a:lstStyle/>
          <a:p>
            <a:r>
              <a:rPr lang="en-US" sz="1400" i="1" dirty="0"/>
              <a:t>* Examples include physicians, nurses, pharmacists, counselors, financial or resource managers, compliance officers, nutritionists, etc.</a:t>
            </a:r>
          </a:p>
        </p:txBody>
      </p:sp>
    </p:spTree>
    <p:extLst>
      <p:ext uri="{BB962C8B-B14F-4D97-AF65-F5344CB8AC3E}">
        <p14:creationId xmlns:p14="http://schemas.microsoft.com/office/powerpoint/2010/main" val="21869196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46" y="1250124"/>
            <a:ext cx="8599250" cy="716084"/>
          </a:xfrm>
        </p:spPr>
        <p:txBody>
          <a:bodyPr>
            <a:noAutofit/>
          </a:bodyPr>
          <a:lstStyle/>
          <a:p>
            <a:r>
              <a:rPr lang="en-US" dirty="0"/>
              <a:t>Discuss how you worked with these professions as an interprofessional team to address a public health issue</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2123269"/>
            <a:ext cx="7927548" cy="3905572"/>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363159983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46" y="1544592"/>
            <a:ext cx="8599250" cy="716084"/>
          </a:xfrm>
        </p:spPr>
        <p:txBody>
          <a:bodyPr>
            <a:noAutofit/>
          </a:bodyPr>
          <a:lstStyle/>
          <a:p>
            <a:pPr lvl="0"/>
            <a:r>
              <a:rPr lang="en-US" dirty="0"/>
              <a:t>Describe how outcomes for a public health or health care issue addressed by the team were influenced by public health expertise</a:t>
            </a: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2448731"/>
            <a:ext cx="7927548" cy="3580109"/>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361088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46" y="1544592"/>
            <a:ext cx="8599250" cy="716084"/>
          </a:xfrm>
        </p:spPr>
        <p:txBody>
          <a:bodyPr>
            <a:noAutofit/>
          </a:bodyPr>
          <a:lstStyle/>
          <a:p>
            <a:pPr lvl="0"/>
            <a:r>
              <a:rPr lang="en-US" dirty="0"/>
              <a:t>Describe how outcomes for the public health issue addressed by the team were influenced by other professions</a:t>
            </a: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2448731"/>
            <a:ext cx="7927548" cy="3580109"/>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178798687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1017649"/>
            <a:ext cx="8599250" cy="716084"/>
          </a:xfrm>
        </p:spPr>
        <p:txBody>
          <a:bodyPr>
            <a:noAutofit/>
          </a:bodyPr>
          <a:lstStyle/>
          <a:p>
            <a:r>
              <a:rPr lang="en-US" dirty="0"/>
              <a:t>Final Conclusions</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1701069"/>
            <a:ext cx="7927548" cy="412891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31395208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9695556"/>
              </p:ext>
            </p:extLst>
          </p:nvPr>
        </p:nvGraphicFramePr>
        <p:xfrm>
          <a:off x="823597" y="1852138"/>
          <a:ext cx="7370618" cy="4657150"/>
        </p:xfrm>
        <a:graphic>
          <a:graphicData uri="http://schemas.openxmlformats.org/drawingml/2006/table">
            <a:tbl>
              <a:tblPr firstRow="1" bandRow="1">
                <a:tableStyleId>{BC89EF96-8CEA-46FF-86C4-4CE0E7609802}</a:tableStyleId>
              </a:tblPr>
              <a:tblGrid>
                <a:gridCol w="2190246">
                  <a:extLst>
                    <a:ext uri="{9D8B030D-6E8A-4147-A177-3AD203B41FA5}">
                      <a16:colId xmlns:a16="http://schemas.microsoft.com/office/drawing/2014/main" val="444648050"/>
                    </a:ext>
                  </a:extLst>
                </a:gridCol>
                <a:gridCol w="5180372">
                  <a:extLst>
                    <a:ext uri="{9D8B030D-6E8A-4147-A177-3AD203B41FA5}">
                      <a16:colId xmlns:a16="http://schemas.microsoft.com/office/drawing/2014/main" val="1922341377"/>
                    </a:ext>
                  </a:extLst>
                </a:gridCol>
              </a:tblGrid>
              <a:tr h="931430">
                <a:tc>
                  <a:txBody>
                    <a:bodyPr/>
                    <a:lstStyle/>
                    <a:p>
                      <a:r>
                        <a:rPr lang="en-US" dirty="0"/>
                        <a:t>Semester / Year:</a:t>
                      </a:r>
                    </a:p>
                  </a:txBody>
                  <a:tcPr anchor="ctr"/>
                </a:tc>
                <a:tc>
                  <a:txBody>
                    <a:bodyPr/>
                    <a:lstStyle/>
                    <a:p>
                      <a:endParaRPr lang="en-US" dirty="0"/>
                    </a:p>
                  </a:txBody>
                  <a:tcPr anchor="ctr"/>
                </a:tc>
                <a:extLst>
                  <a:ext uri="{0D108BD9-81ED-4DB2-BD59-A6C34878D82A}">
                    <a16:rowId xmlns:a16="http://schemas.microsoft.com/office/drawing/2014/main" val="3858429117"/>
                  </a:ext>
                </a:extLst>
              </a:tr>
              <a:tr h="931430">
                <a:tc>
                  <a:txBody>
                    <a:bodyPr/>
                    <a:lstStyle/>
                    <a:p>
                      <a:r>
                        <a:rPr lang="en-US" b="1" dirty="0"/>
                        <a:t>Agency Name:</a:t>
                      </a:r>
                    </a:p>
                  </a:txBody>
                  <a:tcPr anchor="ctr"/>
                </a:tc>
                <a:tc>
                  <a:txBody>
                    <a:bodyPr/>
                    <a:lstStyle/>
                    <a:p>
                      <a:endParaRPr lang="en-US"/>
                    </a:p>
                  </a:txBody>
                  <a:tcPr anchor="ctr"/>
                </a:tc>
                <a:extLst>
                  <a:ext uri="{0D108BD9-81ED-4DB2-BD59-A6C34878D82A}">
                    <a16:rowId xmlns:a16="http://schemas.microsoft.com/office/drawing/2014/main" val="3866938212"/>
                  </a:ext>
                </a:extLst>
              </a:tr>
              <a:tr h="931430">
                <a:tc>
                  <a:txBody>
                    <a:bodyPr/>
                    <a:lstStyle/>
                    <a:p>
                      <a:r>
                        <a:rPr lang="en-US" b="1" dirty="0"/>
                        <a:t>Supervisor Name:</a:t>
                      </a:r>
                    </a:p>
                  </a:txBody>
                  <a:tcPr anchor="ctr"/>
                </a:tc>
                <a:tc>
                  <a:txBody>
                    <a:bodyPr/>
                    <a:lstStyle/>
                    <a:p>
                      <a:endParaRPr lang="en-US" dirty="0"/>
                    </a:p>
                  </a:txBody>
                  <a:tcPr anchor="ctr"/>
                </a:tc>
                <a:extLst>
                  <a:ext uri="{0D108BD9-81ED-4DB2-BD59-A6C34878D82A}">
                    <a16:rowId xmlns:a16="http://schemas.microsoft.com/office/drawing/2014/main" val="519684016"/>
                  </a:ext>
                </a:extLst>
              </a:tr>
              <a:tr h="931430">
                <a:tc>
                  <a:txBody>
                    <a:bodyPr/>
                    <a:lstStyle/>
                    <a:p>
                      <a:r>
                        <a:rPr lang="en-US" b="1"/>
                        <a:t>Supervisor </a:t>
                      </a:r>
                      <a:r>
                        <a:rPr lang="en-US" b="1" dirty="0"/>
                        <a:t>Title:</a:t>
                      </a:r>
                    </a:p>
                  </a:txBody>
                  <a:tcPr anchor="ctr"/>
                </a:tc>
                <a:tc>
                  <a:txBody>
                    <a:bodyPr/>
                    <a:lstStyle/>
                    <a:p>
                      <a:endParaRPr lang="en-US" dirty="0"/>
                    </a:p>
                  </a:txBody>
                  <a:tcPr anchor="ctr"/>
                </a:tc>
                <a:extLst>
                  <a:ext uri="{0D108BD9-81ED-4DB2-BD59-A6C34878D82A}">
                    <a16:rowId xmlns:a16="http://schemas.microsoft.com/office/drawing/2014/main" val="886560240"/>
                  </a:ext>
                </a:extLst>
              </a:tr>
              <a:tr h="931430">
                <a:tc>
                  <a:txBody>
                    <a:bodyPr/>
                    <a:lstStyle/>
                    <a:p>
                      <a:r>
                        <a:rPr lang="en-US" b="1" dirty="0"/>
                        <a:t>Faculty Advisor:</a:t>
                      </a:r>
                    </a:p>
                  </a:txBody>
                  <a:tcPr anchor="ctr"/>
                </a:tc>
                <a:tc>
                  <a:txBody>
                    <a:bodyPr/>
                    <a:lstStyle/>
                    <a:p>
                      <a:endParaRPr lang="en-US" dirty="0"/>
                    </a:p>
                  </a:txBody>
                  <a:tcPr anchor="ctr"/>
                </a:tc>
                <a:extLst>
                  <a:ext uri="{0D108BD9-81ED-4DB2-BD59-A6C34878D82A}">
                    <a16:rowId xmlns:a16="http://schemas.microsoft.com/office/drawing/2014/main" val="313165806"/>
                  </a:ext>
                </a:extLst>
              </a:tr>
            </a:tbl>
          </a:graphicData>
        </a:graphic>
      </p:graphicFrame>
      <p:sp>
        <p:nvSpPr>
          <p:cNvPr id="5" name="Title 2"/>
          <p:cNvSpPr>
            <a:spLocks noGrp="1"/>
          </p:cNvSpPr>
          <p:nvPr>
            <p:ph type="title"/>
          </p:nvPr>
        </p:nvSpPr>
        <p:spPr>
          <a:xfrm>
            <a:off x="328850" y="1017649"/>
            <a:ext cx="8599250" cy="716084"/>
          </a:xfrm>
        </p:spPr>
        <p:txBody>
          <a:bodyPr>
            <a:noAutofit/>
          </a:bodyPr>
          <a:lstStyle/>
          <a:p>
            <a:r>
              <a:rPr lang="en-US" dirty="0"/>
              <a:t>My Field Training Experience</a:t>
            </a:r>
            <a:endParaRPr lang="en-US" dirty="0">
              <a:solidFill>
                <a:schemeClr val="bg1">
                  <a:lumMod val="50000"/>
                </a:schemeClr>
              </a:solidFill>
            </a:endParaRPr>
          </a:p>
        </p:txBody>
      </p:sp>
    </p:spTree>
    <p:extLst>
      <p:ext uri="{BB962C8B-B14F-4D97-AF65-F5344CB8AC3E}">
        <p14:creationId xmlns:p14="http://schemas.microsoft.com/office/powerpoint/2010/main" val="29529868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1017649"/>
            <a:ext cx="8599250" cy="716084"/>
          </a:xfrm>
        </p:spPr>
        <p:txBody>
          <a:bodyPr>
            <a:noAutofit/>
          </a:bodyPr>
          <a:lstStyle/>
          <a:p>
            <a:r>
              <a:rPr lang="en-US" dirty="0"/>
              <a:t>Overview of field training project, goals, objectives and activities</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1733733"/>
            <a:ext cx="7927548" cy="412891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pPr lvl="1"/>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25004252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1017649"/>
            <a:ext cx="8599250" cy="716084"/>
          </a:xfrm>
        </p:spPr>
        <p:txBody>
          <a:bodyPr>
            <a:noAutofit/>
          </a:bodyPr>
          <a:lstStyle/>
          <a:p>
            <a:r>
              <a:rPr lang="en-US" dirty="0"/>
              <a:t>Coursework and/or professional experience utilized during field training</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1733733"/>
            <a:ext cx="7927548" cy="412891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endParaRPr lang="en-US" dirty="0"/>
          </a:p>
          <a:p>
            <a:pPr marL="38100" indent="0">
              <a:buFont typeface="Arial" charset="0"/>
              <a:buNone/>
            </a:pPr>
            <a:endParaRPr lang="en-US" dirty="0"/>
          </a:p>
        </p:txBody>
      </p:sp>
    </p:spTree>
    <p:extLst>
      <p:ext uri="{BB962C8B-B14F-4D97-AF65-F5344CB8AC3E}">
        <p14:creationId xmlns:p14="http://schemas.microsoft.com/office/powerpoint/2010/main" val="372381528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850" y="996081"/>
            <a:ext cx="8599250" cy="716084"/>
          </a:xfrm>
        </p:spPr>
        <p:txBody>
          <a:bodyPr>
            <a:noAutofit/>
          </a:bodyPr>
          <a:lstStyle/>
          <a:p>
            <a:r>
              <a:rPr lang="en-US" dirty="0"/>
              <a:t>Description of challenges/obstacles encountered and strategies used to overcome them</a:t>
            </a:r>
            <a:endParaRPr lang="en-US" dirty="0">
              <a:solidFill>
                <a:schemeClr val="bg1">
                  <a:lumMod val="50000"/>
                </a:schemeClr>
              </a:solidFill>
            </a:endParaRPr>
          </a:p>
        </p:txBody>
      </p:sp>
      <p:sp>
        <p:nvSpPr>
          <p:cNvPr id="4" name="Text Placeholder 1">
            <a:extLst>
              <a:ext uri="{FF2B5EF4-FFF2-40B4-BE49-F238E27FC236}">
                <a16:creationId xmlns:a16="http://schemas.microsoft.com/office/drawing/2014/main" id="{F08D0F49-5E09-4A5C-895E-6AAAD335629F}"/>
              </a:ext>
            </a:extLst>
          </p:cNvPr>
          <p:cNvSpPr txBox="1">
            <a:spLocks/>
          </p:cNvSpPr>
          <p:nvPr/>
        </p:nvSpPr>
        <p:spPr>
          <a:xfrm>
            <a:off x="592997" y="1733733"/>
            <a:ext cx="7927548" cy="412891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182880" tIns="45720" rIns="182880" bIns="45720" rtlCol="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mn-lt"/>
                <a:ea typeface="+mn-ea"/>
                <a:cs typeface="+mn-cs"/>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mn-lt"/>
                <a:ea typeface="+mn-ea"/>
                <a:cs typeface="+mn-cs"/>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a:p>
            <a:pPr marL="38100" indent="0">
              <a:buNone/>
            </a:pPr>
            <a:endParaRPr lang="en-US" dirty="0"/>
          </a:p>
          <a:p>
            <a:pPr marL="38100" indent="0">
              <a:buFont typeface="Arial" charset="0"/>
              <a:buNone/>
            </a:pPr>
            <a:endParaRPr lang="en-US" dirty="0"/>
          </a:p>
        </p:txBody>
      </p:sp>
    </p:spTree>
    <p:extLst>
      <p:ext uri="{BB962C8B-B14F-4D97-AF65-F5344CB8AC3E}">
        <p14:creationId xmlns:p14="http://schemas.microsoft.com/office/powerpoint/2010/main" val="28719703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8D0F49-5E09-4A5C-895E-6AAAD335629F}"/>
              </a:ext>
            </a:extLst>
          </p:cNvPr>
          <p:cNvSpPr>
            <a:spLocks noGrp="1"/>
          </p:cNvSpPr>
          <p:nvPr>
            <p:ph type="body" idx="10"/>
          </p:nvPr>
        </p:nvSpPr>
        <p:spPr>
          <a:xfrm>
            <a:off x="555585" y="1951942"/>
            <a:ext cx="7984851" cy="4128916"/>
          </a:xfrm>
          <a:ln>
            <a:noFill/>
          </a:ln>
        </p:spPr>
        <p:style>
          <a:lnRef idx="2">
            <a:schemeClr val="dk1"/>
          </a:lnRef>
          <a:fillRef idx="1">
            <a:schemeClr val="lt1"/>
          </a:fillRef>
          <a:effectRef idx="0">
            <a:schemeClr val="dk1"/>
          </a:effectRef>
          <a:fontRef idx="minor">
            <a:schemeClr val="dk1"/>
          </a:fontRef>
        </p:style>
        <p:txBody>
          <a:bodyPr/>
          <a:lstStyle/>
          <a:p>
            <a:endParaRPr lang="en-US" dirty="0"/>
          </a:p>
          <a:p>
            <a:pPr lvl="1"/>
            <a:endParaRPr lang="en-US" dirty="0"/>
          </a:p>
          <a:p>
            <a:endParaRPr lang="en-US" dirty="0"/>
          </a:p>
          <a:p>
            <a:pPr marL="38100" indent="0">
              <a:buNone/>
            </a:pPr>
            <a:endParaRPr lang="en-US" dirty="0"/>
          </a:p>
        </p:txBody>
      </p:sp>
      <p:sp>
        <p:nvSpPr>
          <p:cNvPr id="5" name="Title 2"/>
          <p:cNvSpPr txBox="1">
            <a:spLocks/>
          </p:cNvSpPr>
          <p:nvPr/>
        </p:nvSpPr>
        <p:spPr>
          <a:xfrm>
            <a:off x="427101" y="1136445"/>
            <a:ext cx="7886700"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Description of the benefits to you and the agency</a:t>
            </a:r>
            <a:endParaRPr lang="en-US" b="1" dirty="0"/>
          </a:p>
        </p:txBody>
      </p:sp>
    </p:spTree>
    <p:extLst>
      <p:ext uri="{BB962C8B-B14F-4D97-AF65-F5344CB8AC3E}">
        <p14:creationId xmlns:p14="http://schemas.microsoft.com/office/powerpoint/2010/main" val="305453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8D0F49-5E09-4A5C-895E-6AAAD335629F}"/>
              </a:ext>
            </a:extLst>
          </p:cNvPr>
          <p:cNvSpPr>
            <a:spLocks noGrp="1"/>
          </p:cNvSpPr>
          <p:nvPr>
            <p:ph type="body" idx="10"/>
          </p:nvPr>
        </p:nvSpPr>
        <p:spPr>
          <a:xfrm>
            <a:off x="427101" y="1951942"/>
            <a:ext cx="8113336" cy="4128916"/>
          </a:xfrm>
          <a:ln>
            <a:noFill/>
          </a:ln>
        </p:spPr>
        <p:style>
          <a:lnRef idx="2">
            <a:schemeClr val="dk1"/>
          </a:lnRef>
          <a:fillRef idx="1">
            <a:schemeClr val="lt1"/>
          </a:fillRef>
          <a:effectRef idx="0">
            <a:schemeClr val="dk1"/>
          </a:effectRef>
          <a:fontRef idx="minor">
            <a:schemeClr val="dk1"/>
          </a:fontRef>
        </p:style>
        <p:txBody>
          <a:bodyPr/>
          <a:lstStyle/>
          <a:p>
            <a:r>
              <a:rPr lang="en-US" dirty="0"/>
              <a:t>List of 3 foundational competencies addressed during field training experience</a:t>
            </a:r>
          </a:p>
          <a:p>
            <a:pPr marL="381000" indent="-342900">
              <a:buFont typeface="+mj-lt"/>
              <a:buAutoNum type="arabicPeriod"/>
            </a:pPr>
            <a:r>
              <a:rPr lang="en-US" dirty="0"/>
              <a:t>Foundational competency (insert here)</a:t>
            </a:r>
          </a:p>
          <a:p>
            <a:pPr marL="381000" indent="-342900">
              <a:buFont typeface="+mj-lt"/>
              <a:buAutoNum type="arabicPeriod"/>
            </a:pPr>
            <a:r>
              <a:rPr lang="en-US" dirty="0"/>
              <a:t>Foundational competency (insert here)</a:t>
            </a:r>
          </a:p>
          <a:p>
            <a:pPr marL="381000" indent="-342900">
              <a:buFont typeface="+mj-lt"/>
              <a:buAutoNum type="arabicPeriod"/>
            </a:pPr>
            <a:r>
              <a:rPr lang="en-US" dirty="0"/>
              <a:t>Foundational competency (insert here)</a:t>
            </a:r>
          </a:p>
          <a:p>
            <a:pPr marL="381000" indent="-342900">
              <a:buFont typeface="+mj-lt"/>
              <a:buAutoNum type="arabicPeriod"/>
            </a:pPr>
            <a:endParaRPr lang="en-US" dirty="0"/>
          </a:p>
          <a:p>
            <a:r>
              <a:rPr lang="en-US" dirty="0"/>
              <a:t>List of 2 additional competencies that are either foundational, or concentration-specific, addressed during field training experience</a:t>
            </a:r>
          </a:p>
          <a:p>
            <a:pPr marL="381000" indent="-342900">
              <a:buFont typeface="+mj-lt"/>
              <a:buAutoNum type="arabicPeriod"/>
            </a:pPr>
            <a:r>
              <a:rPr lang="en-US" dirty="0"/>
              <a:t>Additional competency (insert here)</a:t>
            </a:r>
          </a:p>
          <a:p>
            <a:pPr marL="381000" indent="-342900">
              <a:buFont typeface="+mj-lt"/>
              <a:buAutoNum type="arabicPeriod"/>
            </a:pPr>
            <a:r>
              <a:rPr lang="en-US" dirty="0"/>
              <a:t>Additional competency (insert here)</a:t>
            </a:r>
          </a:p>
          <a:p>
            <a:pPr marL="38100" indent="0">
              <a:buNone/>
            </a:pPr>
            <a:endParaRPr lang="en-US" dirty="0"/>
          </a:p>
          <a:p>
            <a:endParaRPr lang="en-US" dirty="0"/>
          </a:p>
          <a:p>
            <a:endParaRPr lang="en-US" dirty="0"/>
          </a:p>
          <a:p>
            <a:pPr marL="38100" indent="0">
              <a:buNone/>
            </a:pPr>
            <a:endParaRPr lang="en-US" dirty="0"/>
          </a:p>
        </p:txBody>
      </p:sp>
      <p:sp>
        <p:nvSpPr>
          <p:cNvPr id="5" name="Title 2"/>
          <p:cNvSpPr txBox="1">
            <a:spLocks/>
          </p:cNvSpPr>
          <p:nvPr/>
        </p:nvSpPr>
        <p:spPr>
          <a:xfrm>
            <a:off x="427101" y="1136445"/>
            <a:ext cx="7886700" cy="716084"/>
          </a:xfrm>
          <a:prstGeom prst="rect">
            <a:avLst/>
          </a:prstGeom>
        </p:spPr>
        <p:txBody>
          <a:bodyPr vert="horz" lIns="91440" tIns="45720" rIns="91440" bIns="45720" rtlCol="0" anchor="b">
            <a:normAutofit lnSpcReduction="10000"/>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Foundational and Concentration Specific Competencies Documentation</a:t>
            </a:r>
            <a:endParaRPr lang="en-US" b="1" dirty="0"/>
          </a:p>
        </p:txBody>
      </p:sp>
    </p:spTree>
    <p:extLst>
      <p:ext uri="{BB962C8B-B14F-4D97-AF65-F5344CB8AC3E}">
        <p14:creationId xmlns:p14="http://schemas.microsoft.com/office/powerpoint/2010/main" val="368845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7101" y="1136445"/>
            <a:ext cx="8550644"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 Example 1 - Foundational competency (insert here)</a:t>
            </a:r>
            <a:endParaRPr lang="en-US" b="1" dirty="0"/>
          </a:p>
        </p:txBody>
      </p:sp>
      <p:sp>
        <p:nvSpPr>
          <p:cNvPr id="3" name="TextBox 2"/>
          <p:cNvSpPr txBox="1"/>
          <p:nvPr/>
        </p:nvSpPr>
        <p:spPr>
          <a:xfrm>
            <a:off x="280556" y="2078182"/>
            <a:ext cx="409401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Insert image of product #1 from field training experience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4706189" y="2078182"/>
            <a:ext cx="38342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Describe how this product demonstrates the competency noted above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2623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7101" y="1136445"/>
            <a:ext cx="8550644"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 Example 2 - Foundational competency (insert here)</a:t>
            </a:r>
            <a:endParaRPr lang="en-US" b="1" dirty="0"/>
          </a:p>
        </p:txBody>
      </p:sp>
      <p:sp>
        <p:nvSpPr>
          <p:cNvPr id="3" name="TextBox 2"/>
          <p:cNvSpPr txBox="1"/>
          <p:nvPr/>
        </p:nvSpPr>
        <p:spPr>
          <a:xfrm>
            <a:off x="280556" y="2078182"/>
            <a:ext cx="409401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Insert image of product #1 from field training experience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4706189" y="2078182"/>
            <a:ext cx="38342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Describe how this product demonstrates the competency noted above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0186083"/>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4751</TotalTime>
  <Words>1293</Words>
  <Application>Microsoft Macintosh PowerPoint</Application>
  <PresentationFormat>On-screen Show (4:3)</PresentationFormat>
  <Paragraphs>223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Georgia</vt:lpstr>
      <vt:lpstr>LucidaGrande</vt:lpstr>
      <vt:lpstr>UB Powerpoint Template</vt:lpstr>
      <vt:lpstr>School of public health &amp;  Health professions  MPH FIELD TRAINING REPORT: (ADD Sub-title) </vt:lpstr>
      <vt:lpstr>My Field Training Experience</vt:lpstr>
      <vt:lpstr>Overview of field training project, goals, objectives and activities</vt:lpstr>
      <vt:lpstr>Coursework and/or professional experience utilized during field training</vt:lpstr>
      <vt:lpstr>Description of challenges/obstacles encountered and strategies used to overcome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Outcomes</vt:lpstr>
      <vt:lpstr>Interprofessional teamwork</vt:lpstr>
      <vt:lpstr>Discuss the roles of two different professionals other than public health professionals* at your agency that you shadowed or observed</vt:lpstr>
      <vt:lpstr>Discuss how you worked with these professions as an interprofessional team to address a public health issue</vt:lpstr>
      <vt:lpstr>Describe how outcomes for a public health or health care issue addressed by the team were influenced by public health expertise</vt:lpstr>
      <vt:lpstr>Describe how outcomes for the public health issue addressed by the team were influenced by other professions</vt:lpstr>
      <vt:lpstr>Final Conclusions</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creator>Microsoft Office User</dc:creator>
  <cp:lastModifiedBy>Microsoft Office User</cp:lastModifiedBy>
  <cp:revision>1987</cp:revision>
  <cp:lastPrinted>2018-10-30T14:26:42Z</cp:lastPrinted>
  <dcterms:created xsi:type="dcterms:W3CDTF">2016-06-28T14:05:07Z</dcterms:created>
  <dcterms:modified xsi:type="dcterms:W3CDTF">2020-05-22T15:46:30Z</dcterms:modified>
</cp:coreProperties>
</file>