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51"/>
  </p:notesMasterIdLst>
  <p:handoutMasterIdLst>
    <p:handoutMasterId r:id="rId52"/>
  </p:handoutMasterIdLst>
  <p:sldIdLst>
    <p:sldId id="302" r:id="rId2"/>
    <p:sldId id="340" r:id="rId3"/>
    <p:sldId id="304" r:id="rId4"/>
    <p:sldId id="298" r:id="rId5"/>
    <p:sldId id="364" r:id="rId6"/>
    <p:sldId id="328" r:id="rId7"/>
    <p:sldId id="295" r:id="rId8"/>
    <p:sldId id="336" r:id="rId9"/>
    <p:sldId id="335" r:id="rId10"/>
    <p:sldId id="306" r:id="rId11"/>
    <p:sldId id="307" r:id="rId12"/>
    <p:sldId id="342" r:id="rId13"/>
    <p:sldId id="343" r:id="rId14"/>
    <p:sldId id="311" r:id="rId15"/>
    <p:sldId id="312" r:id="rId16"/>
    <p:sldId id="313" r:id="rId17"/>
    <p:sldId id="315" r:id="rId18"/>
    <p:sldId id="344" r:id="rId19"/>
    <p:sldId id="345" r:id="rId20"/>
    <p:sldId id="346" r:id="rId21"/>
    <p:sldId id="347" r:id="rId22"/>
    <p:sldId id="357" r:id="rId23"/>
    <p:sldId id="366" r:id="rId24"/>
    <p:sldId id="348" r:id="rId25"/>
    <p:sldId id="360" r:id="rId26"/>
    <p:sldId id="367" r:id="rId27"/>
    <p:sldId id="369" r:id="rId28"/>
    <p:sldId id="358" r:id="rId29"/>
    <p:sldId id="359" r:id="rId30"/>
    <p:sldId id="370" r:id="rId31"/>
    <p:sldId id="325" r:id="rId32"/>
    <p:sldId id="362" r:id="rId33"/>
    <p:sldId id="371" r:id="rId34"/>
    <p:sldId id="350" r:id="rId35"/>
    <p:sldId id="363" r:id="rId36"/>
    <p:sldId id="349" r:id="rId37"/>
    <p:sldId id="361" r:id="rId38"/>
    <p:sldId id="351" r:id="rId39"/>
    <p:sldId id="354" r:id="rId40"/>
    <p:sldId id="352" r:id="rId41"/>
    <p:sldId id="353" r:id="rId42"/>
    <p:sldId id="356" r:id="rId43"/>
    <p:sldId id="326" r:id="rId44"/>
    <p:sldId id="355" r:id="rId45"/>
    <p:sldId id="296" r:id="rId46"/>
    <p:sldId id="365" r:id="rId47"/>
    <p:sldId id="317" r:id="rId48"/>
    <p:sldId id="319" r:id="rId49"/>
    <p:sldId id="327" r:id="rId50"/>
  </p:sldIdLst>
  <p:sldSz cx="12192000" cy="6858000"/>
  <p:notesSz cx="7315200" cy="96012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930DF2-E9B2-48C7-9AAD-729DD601958F}">
          <p14:sldIdLst>
            <p14:sldId id="302"/>
            <p14:sldId id="340"/>
            <p14:sldId id="304"/>
            <p14:sldId id="298"/>
            <p14:sldId id="364"/>
            <p14:sldId id="328"/>
            <p14:sldId id="295"/>
            <p14:sldId id="336"/>
            <p14:sldId id="335"/>
          </p14:sldIdLst>
        </p14:section>
        <p14:section name="Untitled Section" id="{CF3AF6F8-880F-455D-AD42-FF03E910C8D1}">
          <p14:sldIdLst>
            <p14:sldId id="306"/>
            <p14:sldId id="307"/>
            <p14:sldId id="342"/>
            <p14:sldId id="343"/>
            <p14:sldId id="311"/>
            <p14:sldId id="312"/>
            <p14:sldId id="313"/>
            <p14:sldId id="315"/>
            <p14:sldId id="344"/>
            <p14:sldId id="345"/>
            <p14:sldId id="346"/>
            <p14:sldId id="347"/>
            <p14:sldId id="357"/>
            <p14:sldId id="366"/>
            <p14:sldId id="348"/>
            <p14:sldId id="360"/>
            <p14:sldId id="367"/>
            <p14:sldId id="369"/>
            <p14:sldId id="358"/>
            <p14:sldId id="359"/>
            <p14:sldId id="370"/>
            <p14:sldId id="325"/>
            <p14:sldId id="362"/>
            <p14:sldId id="371"/>
            <p14:sldId id="350"/>
            <p14:sldId id="363"/>
            <p14:sldId id="349"/>
            <p14:sldId id="361"/>
            <p14:sldId id="351"/>
            <p14:sldId id="354"/>
            <p14:sldId id="352"/>
            <p14:sldId id="353"/>
            <p14:sldId id="356"/>
            <p14:sldId id="326"/>
            <p14:sldId id="355"/>
            <p14:sldId id="296"/>
            <p14:sldId id="365"/>
            <p14:sldId id="317"/>
            <p14:sldId id="319"/>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703"/>
    <a:srgbClr val="666666"/>
    <a:srgbClr val="005BBB"/>
    <a:srgbClr val="828383"/>
    <a:srgbClr val="00C7B1"/>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3" autoAdjust="0"/>
    <p:restoredTop sz="95875"/>
  </p:normalViewPr>
  <p:slideViewPr>
    <p:cSldViewPr snapToGrid="0" snapToObjects="1">
      <p:cViewPr varScale="1">
        <p:scale>
          <a:sx n="117" d="100"/>
          <a:sy n="117" d="100"/>
        </p:scale>
        <p:origin x="520" y="17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4813" tIns="47406" rIns="94813" bIns="47406"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4143587" y="1"/>
            <a:ext cx="3169920" cy="481727"/>
          </a:xfrm>
          <a:prstGeom prst="rect">
            <a:avLst/>
          </a:prstGeom>
        </p:spPr>
        <p:txBody>
          <a:bodyPr vert="horz" lIns="94813" tIns="47406" rIns="94813" bIns="47406" rtlCol="0"/>
          <a:lstStyle>
            <a:lvl1pPr algn="r">
              <a:defRPr sz="1200"/>
            </a:lvl1pPr>
          </a:lstStyle>
          <a:p>
            <a:fld id="{631D33A1-6D17-2C4C-B4C2-C83DB37352CC}" type="datetimeFigureOut">
              <a:rPr lang="en-US" smtClean="0">
                <a:latin typeface="Arial" charset="0"/>
              </a:rPr>
              <a:t>11/27/24</a:t>
            </a:fld>
            <a:endParaRPr lang="en-US" dirty="0">
              <a:latin typeface="Arial" charset="0"/>
            </a:endParaRPr>
          </a:p>
        </p:txBody>
      </p:sp>
      <p:sp>
        <p:nvSpPr>
          <p:cNvPr id="4" name="Footer Placeholder 3"/>
          <p:cNvSpPr>
            <a:spLocks noGrp="1"/>
          </p:cNvSpPr>
          <p:nvPr>
            <p:ph type="ftr" sz="quarter" idx="2"/>
          </p:nvPr>
        </p:nvSpPr>
        <p:spPr>
          <a:xfrm>
            <a:off x="0" y="9119485"/>
            <a:ext cx="3169920" cy="481726"/>
          </a:xfrm>
          <a:prstGeom prst="rect">
            <a:avLst/>
          </a:prstGeom>
        </p:spPr>
        <p:txBody>
          <a:bodyPr vert="horz" lIns="94813" tIns="47406" rIns="94813" bIns="47406"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4143587" y="9119485"/>
            <a:ext cx="3169920" cy="481726"/>
          </a:xfrm>
          <a:prstGeom prst="rect">
            <a:avLst/>
          </a:prstGeom>
        </p:spPr>
        <p:txBody>
          <a:bodyPr vert="horz" lIns="94813" tIns="47406" rIns="94813" bIns="47406"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4813" tIns="47406" rIns="94813" bIns="47406"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4813" tIns="47406" rIns="94813" bIns="47406" rtlCol="0"/>
          <a:lstStyle>
            <a:lvl1pPr algn="r">
              <a:defRPr sz="1200">
                <a:latin typeface="Arial" charset="0"/>
              </a:defRPr>
            </a:lvl1pPr>
          </a:lstStyle>
          <a:p>
            <a:fld id="{5B96CA4F-2197-CC40-B4FC-798A937A9DC6}" type="datetimeFigureOut">
              <a:rPr lang="en-US" smtClean="0"/>
              <a:pPr/>
              <a:t>11/27/24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13" tIns="47406" rIns="94813" bIns="47406"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4813" tIns="47406" rIns="94813" bIns="4740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85"/>
            <a:ext cx="3169920" cy="481726"/>
          </a:xfrm>
          <a:prstGeom prst="rect">
            <a:avLst/>
          </a:prstGeom>
        </p:spPr>
        <p:txBody>
          <a:bodyPr vert="horz" lIns="94813" tIns="47406" rIns="94813" bIns="47406"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4143587" y="9119485"/>
            <a:ext cx="3169920" cy="481726"/>
          </a:xfrm>
          <a:prstGeom prst="rect">
            <a:avLst/>
          </a:prstGeom>
        </p:spPr>
        <p:txBody>
          <a:bodyPr vert="horz" lIns="94813" tIns="47406" rIns="94813" bIns="47406"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186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89411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88588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96724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02185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22710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173979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251771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356906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204106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118213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18034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410780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427446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377260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69000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1167110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132895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3050E-1514-1B42-CF4E-C98710AA3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AC738-25BE-EE86-B23C-2DCAB0448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D0DD3-EFF5-7A79-5CA3-58E709226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8C9D6-5356-C0B8-E4B8-FE9505EF3793}"/>
              </a:ext>
            </a:extLst>
          </p:cNvPr>
          <p:cNvSpPr>
            <a:spLocks noGrp="1"/>
          </p:cNvSpPr>
          <p:nvPr>
            <p:ph type="sldNum" sz="quarter" idx="10"/>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346368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804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5516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56276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31834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208759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3963336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39</a:t>
            </a:fld>
            <a:endParaRPr lang="en-US" dirty="0"/>
          </a:p>
        </p:txBody>
      </p:sp>
    </p:spTree>
    <p:extLst>
      <p:ext uri="{BB962C8B-B14F-4D97-AF65-F5344CB8AC3E}">
        <p14:creationId xmlns:p14="http://schemas.microsoft.com/office/powerpoint/2010/main" val="2651287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2574615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2839050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1981825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687064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1177295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688128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47</a:t>
            </a:fld>
            <a:endParaRPr lang="en-US" dirty="0"/>
          </a:p>
        </p:txBody>
      </p:sp>
    </p:spTree>
    <p:extLst>
      <p:ext uri="{BB962C8B-B14F-4D97-AF65-F5344CB8AC3E}">
        <p14:creationId xmlns:p14="http://schemas.microsoft.com/office/powerpoint/2010/main" val="25948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2459502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48</a:t>
            </a:fld>
            <a:endParaRPr lang="en-US" dirty="0"/>
          </a:p>
        </p:txBody>
      </p:sp>
    </p:spTree>
    <p:extLst>
      <p:ext uri="{BB962C8B-B14F-4D97-AF65-F5344CB8AC3E}">
        <p14:creationId xmlns:p14="http://schemas.microsoft.com/office/powerpoint/2010/main" val="1448707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49</a:t>
            </a:fld>
            <a:endParaRPr lang="en-US" dirty="0"/>
          </a:p>
        </p:txBody>
      </p:sp>
    </p:spTree>
    <p:extLst>
      <p:ext uri="{BB962C8B-B14F-4D97-AF65-F5344CB8AC3E}">
        <p14:creationId xmlns:p14="http://schemas.microsoft.com/office/powerpoint/2010/main" val="77097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0546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104928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20747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428604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414253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registrar.buffalo.edu/hub/aar.php"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catalog.buffalo.edu/policies/repeat.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sphhp.buffalo.edu/content/dam/sphhp/rehabilitation-science/ot-premajor-handbook.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health.buffalo.edu/rehabilitation-science/education/occupational-therapy-bsms/admissions.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jl388@buffalo.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8368" y="3968496"/>
            <a:ext cx="6395575" cy="1650381"/>
          </a:xfrm>
        </p:spPr>
        <p:txBody>
          <a:bodyPr>
            <a:normAutofit/>
          </a:bodyPr>
          <a:lstStyle/>
          <a:p>
            <a:r>
              <a:rPr lang="en-US" sz="2500" dirty="0">
                <a:solidFill>
                  <a:schemeClr val="tx1">
                    <a:lumMod val="50000"/>
                  </a:schemeClr>
                </a:solidFill>
              </a:rPr>
              <a:t>HOW TO COMPLETE THE APPLICATION:  </a:t>
            </a:r>
          </a:p>
          <a:p>
            <a:r>
              <a:rPr lang="en-US" sz="2500" dirty="0">
                <a:solidFill>
                  <a:schemeClr val="tx1">
                    <a:lumMod val="50000"/>
                  </a:schemeClr>
                </a:solidFill>
              </a:rPr>
              <a:t>AN INSTRUCTIONAL GUIDE FOR JANUARY 2025 APPLICANTS</a:t>
            </a:r>
          </a:p>
        </p:txBody>
      </p:sp>
      <p:sp>
        <p:nvSpPr>
          <p:cNvPr id="3" name="Title 2"/>
          <p:cNvSpPr>
            <a:spLocks noGrp="1"/>
          </p:cNvSpPr>
          <p:nvPr>
            <p:ph type="ctrTitle"/>
          </p:nvPr>
        </p:nvSpPr>
        <p:spPr/>
        <p:txBody>
          <a:bodyPr>
            <a:noAutofit/>
          </a:bodyPr>
          <a:lstStyle/>
          <a:p>
            <a:r>
              <a:rPr lang="en-US" sz="4500" dirty="0"/>
              <a:t>GRADUATE SCHOOL APPLICATION MANAGER</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2708" y="1111046"/>
            <a:ext cx="4531638" cy="868430"/>
          </a:xfrm>
        </p:spPr>
        <p:txBody>
          <a:bodyPr/>
          <a:lstStyle/>
          <a:p>
            <a:r>
              <a:rPr lang="en-US" dirty="0"/>
              <a:t>GETTING STARTED</a:t>
            </a:r>
          </a:p>
        </p:txBody>
      </p:sp>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1893" b="1893"/>
          <a:stretch>
            <a:fillRect/>
          </a:stretch>
        </p:blipFill>
        <p:spPr>
          <a:xfrm>
            <a:off x="1936903" y="2199225"/>
            <a:ext cx="7443071" cy="3659061"/>
          </a:xfrm>
        </p:spPr>
      </p:pic>
      <p:cxnSp>
        <p:nvCxnSpPr>
          <p:cNvPr id="4" name="Straight Arrow Connector 3">
            <a:extLst>
              <a:ext uri="{FF2B5EF4-FFF2-40B4-BE49-F238E27FC236}">
                <a16:creationId xmlns:a16="http://schemas.microsoft.com/office/drawing/2014/main" id="{562A57CA-A6ED-90DF-6104-A5B94ABEF5A6}"/>
              </a:ext>
            </a:extLst>
          </p:cNvPr>
          <p:cNvCxnSpPr>
            <a:cxnSpLocks/>
          </p:cNvCxnSpPr>
          <p:nvPr/>
        </p:nvCxnSpPr>
        <p:spPr>
          <a:xfrm flipV="1">
            <a:off x="4296249" y="5690633"/>
            <a:ext cx="990975" cy="545323"/>
          </a:xfrm>
          <a:prstGeom prst="straightConnector1">
            <a:avLst/>
          </a:prstGeom>
          <a:ln>
            <a:solidFill>
              <a:srgbClr val="B90703"/>
            </a:solidFill>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537157D0-B28A-8348-1819-61800F6F8EB3}"/>
              </a:ext>
            </a:extLst>
          </p:cNvPr>
          <p:cNvSpPr/>
          <p:nvPr/>
        </p:nvSpPr>
        <p:spPr>
          <a:xfrm>
            <a:off x="3809436" y="6021171"/>
            <a:ext cx="407405" cy="445618"/>
          </a:xfrm>
          <a:prstGeom prst="star5">
            <a:avLst/>
          </a:prstGeom>
          <a:solidFill>
            <a:srgbClr val="B90703"/>
          </a:solidFill>
          <a:ln>
            <a:solidFill>
              <a:srgbClr val="B907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A6E361-3E17-FB41-52FE-257C80256DAB}"/>
              </a:ext>
            </a:extLst>
          </p:cNvPr>
          <p:cNvSpPr txBox="1"/>
          <p:nvPr/>
        </p:nvSpPr>
        <p:spPr>
          <a:xfrm>
            <a:off x="5287224" y="5800090"/>
            <a:ext cx="1206183" cy="769441"/>
          </a:xfrm>
          <a:prstGeom prst="rect">
            <a:avLst/>
          </a:prstGeom>
          <a:noFill/>
        </p:spPr>
        <p:txBody>
          <a:bodyPr wrap="square" rtlCol="0">
            <a:spAutoFit/>
          </a:bodyPr>
          <a:lstStyle/>
          <a:p>
            <a:r>
              <a:rPr lang="en-US" sz="1100" dirty="0"/>
              <a:t>If this is your first time applying, click here</a:t>
            </a:r>
          </a:p>
        </p:txBody>
      </p:sp>
      <p:sp>
        <p:nvSpPr>
          <p:cNvPr id="6" name="TextBox 5">
            <a:extLst>
              <a:ext uri="{FF2B5EF4-FFF2-40B4-BE49-F238E27FC236}">
                <a16:creationId xmlns:a16="http://schemas.microsoft.com/office/drawing/2014/main" id="{92BA65BB-10A6-68D0-5310-7AC54B9C6AEF}"/>
              </a:ext>
            </a:extLst>
          </p:cNvPr>
          <p:cNvSpPr txBox="1"/>
          <p:nvPr/>
        </p:nvSpPr>
        <p:spPr>
          <a:xfrm>
            <a:off x="996038" y="5774620"/>
            <a:ext cx="1669111" cy="769441"/>
          </a:xfrm>
          <a:prstGeom prst="rect">
            <a:avLst/>
          </a:prstGeom>
          <a:noFill/>
        </p:spPr>
        <p:txBody>
          <a:bodyPr wrap="square" rtlCol="0">
            <a:spAutoFit/>
          </a:bodyPr>
          <a:lstStyle/>
          <a:p>
            <a:pPr algn="r"/>
            <a:r>
              <a:rPr lang="en-US" sz="1100" dirty="0"/>
              <a:t>If you have previously applied or have applied to a different program in the past, click here</a:t>
            </a:r>
          </a:p>
        </p:txBody>
      </p:sp>
      <p:cxnSp>
        <p:nvCxnSpPr>
          <p:cNvPr id="7" name="Straight Arrow Connector 6">
            <a:extLst>
              <a:ext uri="{FF2B5EF4-FFF2-40B4-BE49-F238E27FC236}">
                <a16:creationId xmlns:a16="http://schemas.microsoft.com/office/drawing/2014/main" id="{3F07CA81-8B90-AFDF-26E5-F43F76DFE602}"/>
              </a:ext>
            </a:extLst>
          </p:cNvPr>
          <p:cNvCxnSpPr>
            <a:cxnSpLocks/>
          </p:cNvCxnSpPr>
          <p:nvPr/>
        </p:nvCxnSpPr>
        <p:spPr>
          <a:xfrm flipH="1" flipV="1">
            <a:off x="2220014" y="5635477"/>
            <a:ext cx="1510014" cy="600479"/>
          </a:xfrm>
          <a:prstGeom prst="straightConnector1">
            <a:avLst/>
          </a:prstGeom>
          <a:ln>
            <a:solidFill>
              <a:srgbClr val="B907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3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7038" b="7038"/>
          <a:stretch>
            <a:fillRect/>
          </a:stretch>
        </p:blipFill>
        <p:spPr>
          <a:xfrm>
            <a:off x="548203" y="1044339"/>
            <a:ext cx="10699033" cy="5186707"/>
          </a:xfrm>
        </p:spPr>
      </p:pic>
      <p:sp>
        <p:nvSpPr>
          <p:cNvPr id="15" name="5-Point Star 14"/>
          <p:cNvSpPr/>
          <p:nvPr/>
        </p:nvSpPr>
        <p:spPr>
          <a:xfrm>
            <a:off x="2151528" y="5240734"/>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rgbClr val="FF0000"/>
                </a:solidFill>
              </a:ln>
              <a:solidFill>
                <a:srgbClr val="FF0000"/>
              </a:solidFill>
            </a:endParaRPr>
          </a:p>
        </p:txBody>
      </p:sp>
      <p:sp>
        <p:nvSpPr>
          <p:cNvPr id="16" name="TextBox 15"/>
          <p:cNvSpPr txBox="1"/>
          <p:nvPr/>
        </p:nvSpPr>
        <p:spPr>
          <a:xfrm>
            <a:off x="7422776" y="4131834"/>
            <a:ext cx="3845859" cy="646331"/>
          </a:xfrm>
          <a:prstGeom prst="rect">
            <a:avLst/>
          </a:prstGeom>
          <a:noFill/>
        </p:spPr>
        <p:txBody>
          <a:bodyPr wrap="square" lIns="91440" tIns="45720" rIns="91440" bIns="45720" rtlCol="0" anchor="t">
            <a:spAutoFit/>
          </a:bodyPr>
          <a:lstStyle/>
          <a:p>
            <a:endParaRPr lang="en-US" dirty="0">
              <a:solidFill>
                <a:schemeClr val="accent6"/>
              </a:solidFill>
            </a:endParaRPr>
          </a:p>
          <a:p>
            <a:endParaRPr lang="en-US" dirty="0">
              <a:solidFill>
                <a:schemeClr val="accent6"/>
              </a:solidFill>
              <a:cs typeface="Arial"/>
            </a:endParaRPr>
          </a:p>
        </p:txBody>
      </p:sp>
      <p:sp>
        <p:nvSpPr>
          <p:cNvPr id="2" name="TextBox 1">
            <a:extLst>
              <a:ext uri="{FF2B5EF4-FFF2-40B4-BE49-F238E27FC236}">
                <a16:creationId xmlns:a16="http://schemas.microsoft.com/office/drawing/2014/main" id="{33682FBB-8CE9-C326-0547-E350C33532A1}"/>
              </a:ext>
            </a:extLst>
          </p:cNvPr>
          <p:cNvSpPr txBox="1"/>
          <p:nvPr/>
        </p:nvSpPr>
        <p:spPr>
          <a:xfrm>
            <a:off x="7206738" y="4304276"/>
            <a:ext cx="2833734" cy="1384995"/>
          </a:xfrm>
          <a:prstGeom prst="rect">
            <a:avLst/>
          </a:prstGeom>
          <a:noFill/>
        </p:spPr>
        <p:txBody>
          <a:bodyPr wrap="square" rtlCol="0">
            <a:spAutoFit/>
          </a:bodyPr>
          <a:lstStyle/>
          <a:p>
            <a:r>
              <a:rPr lang="en-US" sz="1200" dirty="0"/>
              <a:t>Students can use any email to register (so your UB email or personal email is fine).</a:t>
            </a:r>
          </a:p>
          <a:p>
            <a:endParaRPr lang="en-US" sz="1200" dirty="0"/>
          </a:p>
          <a:p>
            <a:r>
              <a:rPr lang="en-US" sz="1200" dirty="0"/>
              <a:t>Be sure that you take note of the information you input on this page – especially your birthdate!</a:t>
            </a:r>
          </a:p>
        </p:txBody>
      </p:sp>
    </p:spTree>
    <p:extLst>
      <p:ext uri="{BB962C8B-B14F-4D97-AF65-F5344CB8AC3E}">
        <p14:creationId xmlns:p14="http://schemas.microsoft.com/office/powerpoint/2010/main" val="220335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628060" y="2247178"/>
            <a:ext cx="8763000" cy="3419475"/>
          </a:xfrm>
          <a:ln>
            <a:noFill/>
          </a:ln>
        </p:spPr>
      </p:pic>
      <p:sp>
        <p:nvSpPr>
          <p:cNvPr id="10" name="TextBox 9"/>
          <p:cNvSpPr txBox="1"/>
          <p:nvPr/>
        </p:nvSpPr>
        <p:spPr>
          <a:xfrm>
            <a:off x="355768" y="1101213"/>
            <a:ext cx="11371703" cy="1200329"/>
          </a:xfrm>
          <a:prstGeom prst="rect">
            <a:avLst/>
          </a:prstGeom>
          <a:noFill/>
        </p:spPr>
        <p:txBody>
          <a:bodyPr wrap="none" rtlCol="0">
            <a:spAutoFit/>
          </a:bodyPr>
          <a:lstStyle/>
          <a:p>
            <a:r>
              <a:rPr lang="en-US" dirty="0">
                <a:solidFill>
                  <a:schemeClr val="tx1">
                    <a:lumMod val="50000"/>
                  </a:schemeClr>
                </a:solidFill>
              </a:rPr>
              <a:t>After you input your information on the first screen, you will be sent a temporary PIN.  You will need that PIN </a:t>
            </a:r>
          </a:p>
          <a:p>
            <a:r>
              <a:rPr lang="en-US" dirty="0">
                <a:solidFill>
                  <a:schemeClr val="tx1">
                    <a:lumMod val="50000"/>
                  </a:schemeClr>
                </a:solidFill>
              </a:rPr>
              <a:t>in order to begin the application.  </a:t>
            </a:r>
          </a:p>
          <a:p>
            <a:endParaRPr lang="en-US" dirty="0">
              <a:solidFill>
                <a:schemeClr val="tx1">
                  <a:lumMod val="50000"/>
                </a:schemeClr>
              </a:solidFill>
            </a:endParaRPr>
          </a:p>
          <a:p>
            <a:r>
              <a:rPr lang="en-US" dirty="0">
                <a:solidFill>
                  <a:schemeClr val="tx1">
                    <a:lumMod val="50000"/>
                  </a:schemeClr>
                </a:solidFill>
              </a:rPr>
              <a:t>You will also need to be sure to input the same birthdate information that you entered on the previous screen. </a:t>
            </a:r>
          </a:p>
        </p:txBody>
      </p:sp>
      <p:sp>
        <p:nvSpPr>
          <p:cNvPr id="13" name="5-Point Star 12"/>
          <p:cNvSpPr/>
          <p:nvPr/>
        </p:nvSpPr>
        <p:spPr>
          <a:xfrm>
            <a:off x="5200437" y="4162663"/>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rgbClr val="FF0000"/>
                </a:solidFill>
              </a:ln>
              <a:solidFill>
                <a:srgbClr val="FF0000"/>
              </a:solidFill>
            </a:endParaRPr>
          </a:p>
        </p:txBody>
      </p:sp>
      <p:sp>
        <p:nvSpPr>
          <p:cNvPr id="14" name="TextBox 13"/>
          <p:cNvSpPr txBox="1"/>
          <p:nvPr/>
        </p:nvSpPr>
        <p:spPr>
          <a:xfrm>
            <a:off x="2307264" y="5666653"/>
            <a:ext cx="7404592" cy="646331"/>
          </a:xfrm>
          <a:prstGeom prst="rect">
            <a:avLst/>
          </a:prstGeom>
          <a:noFill/>
        </p:spPr>
        <p:txBody>
          <a:bodyPr wrap="none" rtlCol="0">
            <a:spAutoFit/>
          </a:bodyPr>
          <a:lstStyle/>
          <a:p>
            <a:pPr algn="ctr"/>
            <a:r>
              <a:rPr lang="en-US" i="1" dirty="0">
                <a:solidFill>
                  <a:schemeClr val="accent6"/>
                </a:solidFill>
              </a:rPr>
              <a:t>If you input the wrong birthdate, we have no way to correct that.   </a:t>
            </a:r>
          </a:p>
          <a:p>
            <a:pPr algn="ctr"/>
            <a:r>
              <a:rPr lang="en-US" i="1" dirty="0">
                <a:solidFill>
                  <a:schemeClr val="accent6"/>
                </a:solidFill>
              </a:rPr>
              <a:t>It is imperative that you carefully review the information that you input.</a:t>
            </a:r>
          </a:p>
        </p:txBody>
      </p:sp>
      <p:sp>
        <p:nvSpPr>
          <p:cNvPr id="2" name="Rectangle 1">
            <a:extLst>
              <a:ext uri="{FF2B5EF4-FFF2-40B4-BE49-F238E27FC236}">
                <a16:creationId xmlns:a16="http://schemas.microsoft.com/office/drawing/2014/main" id="{D76034D2-B7DE-C4D4-1C1F-3A9BA3EAD830}"/>
              </a:ext>
            </a:extLst>
          </p:cNvPr>
          <p:cNvSpPr/>
          <p:nvPr/>
        </p:nvSpPr>
        <p:spPr>
          <a:xfrm>
            <a:off x="3096285" y="3429000"/>
            <a:ext cx="2670771" cy="190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13950D-B261-F989-1331-1CEF81205717}"/>
              </a:ext>
            </a:extLst>
          </p:cNvPr>
          <p:cNvSpPr txBox="1"/>
          <p:nvPr/>
        </p:nvSpPr>
        <p:spPr>
          <a:xfrm>
            <a:off x="2982051" y="3385761"/>
            <a:ext cx="1696362"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Youremail@buffalo.edu</a:t>
            </a:r>
          </a:p>
        </p:txBody>
      </p:sp>
    </p:spTree>
    <p:extLst>
      <p:ext uri="{BB962C8B-B14F-4D97-AF65-F5344CB8AC3E}">
        <p14:creationId xmlns:p14="http://schemas.microsoft.com/office/powerpoint/2010/main" val="84113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20008" b="20008"/>
          <a:stretch>
            <a:fillRect/>
          </a:stretch>
        </p:blipFill>
        <p:spPr>
          <a:xfrm>
            <a:off x="215900" y="1956672"/>
            <a:ext cx="11326813" cy="4375150"/>
          </a:xfrm>
        </p:spPr>
      </p:pic>
      <p:sp>
        <p:nvSpPr>
          <p:cNvPr id="7" name="TextBox 6"/>
          <p:cNvSpPr txBox="1"/>
          <p:nvPr/>
        </p:nvSpPr>
        <p:spPr>
          <a:xfrm>
            <a:off x="363794" y="1112344"/>
            <a:ext cx="7165423" cy="646331"/>
          </a:xfrm>
          <a:prstGeom prst="rect">
            <a:avLst/>
          </a:prstGeom>
          <a:noFill/>
        </p:spPr>
        <p:txBody>
          <a:bodyPr wrap="none" rtlCol="0">
            <a:spAutoFit/>
          </a:bodyPr>
          <a:lstStyle/>
          <a:p>
            <a:r>
              <a:rPr lang="en-US" dirty="0">
                <a:solidFill>
                  <a:schemeClr val="tx1">
                    <a:lumMod val="50000"/>
                  </a:schemeClr>
                </a:solidFill>
              </a:rPr>
              <a:t>You will be prompted to create a new password on the next screen.  </a:t>
            </a:r>
          </a:p>
          <a:p>
            <a:r>
              <a:rPr lang="en-US" dirty="0">
                <a:solidFill>
                  <a:schemeClr val="tx1">
                    <a:lumMod val="50000"/>
                  </a:schemeClr>
                </a:solidFill>
              </a:rPr>
              <a:t>Be sure to SAVE this information somewhere for reference!</a:t>
            </a:r>
          </a:p>
        </p:txBody>
      </p:sp>
    </p:spTree>
    <p:extLst>
      <p:ext uri="{BB962C8B-B14F-4D97-AF65-F5344CB8AC3E}">
        <p14:creationId xmlns:p14="http://schemas.microsoft.com/office/powerpoint/2010/main" val="38631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27" y="1101980"/>
            <a:ext cx="9077325" cy="5381625"/>
          </a:xfrm>
          <a:prstGeom prst="rect">
            <a:avLst/>
          </a:prstGeom>
        </p:spPr>
      </p:pic>
      <p:sp>
        <p:nvSpPr>
          <p:cNvPr id="12" name="Oval 11"/>
          <p:cNvSpPr/>
          <p:nvPr/>
        </p:nvSpPr>
        <p:spPr>
          <a:xfrm>
            <a:off x="4045637" y="6086168"/>
            <a:ext cx="1681316" cy="58993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3" name="TextBox 12"/>
          <p:cNvSpPr txBox="1"/>
          <p:nvPr/>
        </p:nvSpPr>
        <p:spPr>
          <a:xfrm>
            <a:off x="9773264" y="3667432"/>
            <a:ext cx="1838965" cy="646331"/>
          </a:xfrm>
          <a:prstGeom prst="rect">
            <a:avLst/>
          </a:prstGeom>
          <a:noFill/>
        </p:spPr>
        <p:txBody>
          <a:bodyPr wrap="none" rtlCol="0">
            <a:spAutoFit/>
          </a:bodyPr>
          <a:lstStyle/>
          <a:p>
            <a:r>
              <a:rPr lang="en-US" dirty="0">
                <a:solidFill>
                  <a:schemeClr val="tx1">
                    <a:lumMod val="50000"/>
                  </a:schemeClr>
                </a:solidFill>
              </a:rPr>
              <a:t>Click “Start New</a:t>
            </a:r>
          </a:p>
          <a:p>
            <a:r>
              <a:rPr lang="en-US" dirty="0">
                <a:solidFill>
                  <a:schemeClr val="tx1">
                    <a:lumMod val="50000"/>
                  </a:schemeClr>
                </a:solidFill>
              </a:rPr>
              <a:t>Application”</a:t>
            </a:r>
          </a:p>
        </p:txBody>
      </p:sp>
      <p:cxnSp>
        <p:nvCxnSpPr>
          <p:cNvPr id="15" name="Straight Arrow Connector 14"/>
          <p:cNvCxnSpPr/>
          <p:nvPr/>
        </p:nvCxnSpPr>
        <p:spPr>
          <a:xfrm flipH="1">
            <a:off x="5707624" y="4313763"/>
            <a:ext cx="4232790" cy="191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4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871225" y="1191523"/>
            <a:ext cx="7688621" cy="5069420"/>
          </a:xfrm>
        </p:spPr>
      </p:pic>
      <p:sp>
        <p:nvSpPr>
          <p:cNvPr id="14" name="TextBox 13"/>
          <p:cNvSpPr txBox="1"/>
          <p:nvPr/>
        </p:nvSpPr>
        <p:spPr>
          <a:xfrm>
            <a:off x="275303" y="2570007"/>
            <a:ext cx="2408903" cy="2308324"/>
          </a:xfrm>
          <a:prstGeom prst="rect">
            <a:avLst/>
          </a:prstGeom>
          <a:noFill/>
        </p:spPr>
        <p:txBody>
          <a:bodyPr wrap="square" rtlCol="0">
            <a:spAutoFit/>
          </a:bodyPr>
          <a:lstStyle/>
          <a:p>
            <a:r>
              <a:rPr lang="en-US" dirty="0">
                <a:solidFill>
                  <a:schemeClr val="tx1">
                    <a:lumMod val="50000"/>
                  </a:schemeClr>
                </a:solidFill>
              </a:rPr>
              <a:t>You will complete the application called “The School of Public Health and Health Professions”</a:t>
            </a:r>
          </a:p>
          <a:p>
            <a:endParaRPr lang="en-US" dirty="0">
              <a:solidFill>
                <a:schemeClr val="tx1">
                  <a:lumMod val="50000"/>
                </a:schemeClr>
              </a:solidFill>
            </a:endParaRPr>
          </a:p>
          <a:p>
            <a:r>
              <a:rPr lang="en-US" dirty="0">
                <a:solidFill>
                  <a:schemeClr val="tx1">
                    <a:lumMod val="50000"/>
                  </a:schemeClr>
                </a:solidFill>
              </a:rPr>
              <a:t>You will click “Create Application”</a:t>
            </a:r>
          </a:p>
        </p:txBody>
      </p:sp>
      <p:cxnSp>
        <p:nvCxnSpPr>
          <p:cNvPr id="16" name="Straight Arrow Connector 15"/>
          <p:cNvCxnSpPr/>
          <p:nvPr/>
        </p:nvCxnSpPr>
        <p:spPr>
          <a:xfrm>
            <a:off x="2094271" y="4935794"/>
            <a:ext cx="2802194" cy="6292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80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rcRect t="4229" b="4229"/>
          <a:stretch>
            <a:fillRect/>
          </a:stretch>
        </p:blipFill>
        <p:spPr>
          <a:xfrm>
            <a:off x="570271" y="1163294"/>
            <a:ext cx="8665651" cy="5452171"/>
          </a:xfrm>
        </p:spPr>
      </p:pic>
      <p:sp>
        <p:nvSpPr>
          <p:cNvPr id="8" name="Text Placeholder 7"/>
          <p:cNvSpPr>
            <a:spLocks noGrp="1"/>
          </p:cNvSpPr>
          <p:nvPr>
            <p:ph type="body" idx="1"/>
          </p:nvPr>
        </p:nvSpPr>
        <p:spPr>
          <a:xfrm>
            <a:off x="9634810" y="1918688"/>
            <a:ext cx="2045913" cy="2768327"/>
          </a:xfrm>
        </p:spPr>
        <p:txBody>
          <a:bodyPr/>
          <a:lstStyle/>
          <a:p>
            <a:r>
              <a:rPr lang="en-US" dirty="0">
                <a:solidFill>
                  <a:schemeClr val="tx1">
                    <a:lumMod val="50000"/>
                  </a:schemeClr>
                </a:solidFill>
              </a:rPr>
              <a:t>Once you create your application, an Application Details screen will pop up.   You will then need to click “Open Application”</a:t>
            </a:r>
          </a:p>
        </p:txBody>
      </p:sp>
      <p:cxnSp>
        <p:nvCxnSpPr>
          <p:cNvPr id="15" name="Straight Arrow Connector 14"/>
          <p:cNvCxnSpPr/>
          <p:nvPr/>
        </p:nvCxnSpPr>
        <p:spPr>
          <a:xfrm flipH="1">
            <a:off x="3677265" y="4306529"/>
            <a:ext cx="6046838" cy="1592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5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05674" y="1164831"/>
            <a:ext cx="2773498" cy="7172923"/>
          </a:xfrm>
        </p:spPr>
        <p:txBody>
          <a:bodyPr vert="horz" lIns="91440" tIns="45720" rIns="91440" bIns="45720" rtlCol="0" anchor="t">
            <a:noAutofit/>
          </a:bodyPr>
          <a:lstStyle/>
          <a:p>
            <a:r>
              <a:rPr lang="en-US" dirty="0">
                <a:solidFill>
                  <a:schemeClr val="tx1">
                    <a:lumMod val="50000"/>
                  </a:schemeClr>
                </a:solidFill>
              </a:rPr>
              <a:t>Once you open the application, you will go through each of the headings located on the left hand side.</a:t>
            </a:r>
          </a:p>
          <a:p>
            <a:r>
              <a:rPr lang="en-US" dirty="0">
                <a:solidFill>
                  <a:schemeClr val="tx1">
                    <a:lumMod val="50000"/>
                  </a:schemeClr>
                </a:solidFill>
                <a:latin typeface="Arial"/>
                <a:cs typeface="Arial"/>
              </a:rPr>
              <a:t>In the first heading, “Program of Study”, for the Term, you will </a:t>
            </a:r>
            <a:r>
              <a:rPr lang="en-US" dirty="0">
                <a:solidFill>
                  <a:schemeClr val="tx1">
                    <a:lumMod val="50000"/>
                  </a:schemeClr>
                </a:solidFill>
                <a:highlight>
                  <a:srgbClr val="FFFF00"/>
                </a:highlight>
                <a:latin typeface="Arial"/>
                <a:cs typeface="Arial"/>
              </a:rPr>
              <a:t>select: </a:t>
            </a:r>
            <a:r>
              <a:rPr lang="en-US" dirty="0">
                <a:solidFill>
                  <a:schemeClr val="accent6"/>
                </a:solidFill>
                <a:highlight>
                  <a:srgbClr val="FFFF00"/>
                </a:highlight>
                <a:latin typeface="Arial"/>
                <a:cs typeface="Arial"/>
              </a:rPr>
              <a:t>“</a:t>
            </a:r>
            <a:r>
              <a:rPr lang="en-US" b="1" dirty="0">
                <a:solidFill>
                  <a:schemeClr val="accent6"/>
                </a:solidFill>
                <a:highlight>
                  <a:srgbClr val="FFFF00"/>
                </a:highlight>
                <a:latin typeface="Arial"/>
                <a:cs typeface="Arial"/>
              </a:rPr>
              <a:t>Fall 2026</a:t>
            </a:r>
            <a:r>
              <a:rPr lang="en-US" dirty="0">
                <a:solidFill>
                  <a:schemeClr val="tx1">
                    <a:lumMod val="50000"/>
                  </a:schemeClr>
                </a:solidFill>
                <a:highlight>
                  <a:srgbClr val="FFFF00"/>
                </a:highlight>
                <a:latin typeface="Arial"/>
                <a:cs typeface="Arial"/>
              </a:rPr>
              <a:t>”</a:t>
            </a:r>
            <a:r>
              <a:rPr lang="en-US" dirty="0">
                <a:solidFill>
                  <a:schemeClr val="tx1">
                    <a:lumMod val="50000"/>
                  </a:schemeClr>
                </a:solidFill>
                <a:latin typeface="Arial"/>
                <a:cs typeface="Arial"/>
              </a:rPr>
              <a:t>  That is the </a:t>
            </a:r>
            <a:r>
              <a:rPr lang="en-US" b="1" dirty="0">
                <a:solidFill>
                  <a:schemeClr val="tx1">
                    <a:lumMod val="50000"/>
                  </a:schemeClr>
                </a:solidFill>
                <a:latin typeface="Arial"/>
                <a:cs typeface="Arial"/>
              </a:rPr>
              <a:t>ONLY</a:t>
            </a:r>
            <a:r>
              <a:rPr lang="en-US" dirty="0">
                <a:solidFill>
                  <a:schemeClr val="tx1">
                    <a:lumMod val="50000"/>
                  </a:schemeClr>
                </a:solidFill>
                <a:latin typeface="Arial"/>
                <a:cs typeface="Arial"/>
              </a:rPr>
              <a:t> way you will see the application.</a:t>
            </a:r>
          </a:p>
          <a:p>
            <a:r>
              <a:rPr lang="en-US" dirty="0">
                <a:solidFill>
                  <a:schemeClr val="tx1">
                    <a:lumMod val="50000"/>
                  </a:schemeClr>
                </a:solidFill>
                <a:latin typeface="Arial"/>
                <a:cs typeface="Arial"/>
              </a:rPr>
              <a:t>The Degree Program you will see is: “Occupational Science/Occupational Therapy – BS/MS”</a:t>
            </a:r>
          </a:p>
        </p:txBody>
      </p:sp>
      <p:pic>
        <p:nvPicPr>
          <p:cNvPr id="3" name="Picture 2" descr="A screenshot of a computer screen&#10;&#10;Description automatically generated">
            <a:extLst>
              <a:ext uri="{FF2B5EF4-FFF2-40B4-BE49-F238E27FC236}">
                <a16:creationId xmlns:a16="http://schemas.microsoft.com/office/drawing/2014/main" id="{7F345FA8-7A87-DDEF-24B2-221FA0FC50D8}"/>
              </a:ext>
            </a:extLst>
          </p:cNvPr>
          <p:cNvPicPr>
            <a:picLocks noChangeAspect="1"/>
          </p:cNvPicPr>
          <p:nvPr/>
        </p:nvPicPr>
        <p:blipFill>
          <a:blip r:embed="rId3"/>
          <a:stretch>
            <a:fillRect/>
          </a:stretch>
        </p:blipFill>
        <p:spPr>
          <a:xfrm>
            <a:off x="3289187" y="1578832"/>
            <a:ext cx="8697139" cy="3700336"/>
          </a:xfrm>
          <a:prstGeom prst="rect">
            <a:avLst/>
          </a:prstGeom>
        </p:spPr>
      </p:pic>
    </p:spTree>
    <p:extLst>
      <p:ext uri="{BB962C8B-B14F-4D97-AF65-F5344CB8AC3E}">
        <p14:creationId xmlns:p14="http://schemas.microsoft.com/office/powerpoint/2010/main" val="47816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779" y="2162236"/>
            <a:ext cx="4172221" cy="3511409"/>
          </a:xfrm>
        </p:spPr>
        <p:txBody>
          <a:bodyPr/>
          <a:lstStyle/>
          <a:p>
            <a:pPr>
              <a:lnSpc>
                <a:spcPct val="100000"/>
              </a:lnSpc>
            </a:pPr>
            <a:r>
              <a:rPr lang="en-US" sz="1400" dirty="0">
                <a:solidFill>
                  <a:schemeClr val="tx1">
                    <a:lumMod val="50000"/>
                  </a:schemeClr>
                </a:solidFill>
              </a:rPr>
              <a:t>You will then begin completing the section labeled: “Personal Information”</a:t>
            </a:r>
          </a:p>
          <a:p>
            <a:pPr>
              <a:lnSpc>
                <a:spcPct val="100000"/>
              </a:lnSpc>
            </a:pPr>
            <a:r>
              <a:rPr lang="en-US" sz="1400" dirty="0">
                <a:solidFill>
                  <a:schemeClr val="tx1">
                    <a:lumMod val="50000"/>
                  </a:schemeClr>
                </a:solidFill>
              </a:rPr>
              <a:t>Key things to be aware of:</a:t>
            </a:r>
          </a:p>
          <a:p>
            <a:pPr marL="285750" indent="-285750">
              <a:lnSpc>
                <a:spcPct val="100000"/>
              </a:lnSpc>
              <a:buFont typeface="Arial" panose="020B0604020202020204" pitchFamily="34" charset="0"/>
              <a:buChar char="•"/>
            </a:pPr>
            <a:r>
              <a:rPr lang="en-US" sz="1400" dirty="0">
                <a:solidFill>
                  <a:schemeClr val="tx1">
                    <a:lumMod val="50000"/>
                  </a:schemeClr>
                </a:solidFill>
              </a:rPr>
              <a:t>The “chosen first name” is your Preferred Name in </a:t>
            </a:r>
            <a:r>
              <a:rPr lang="en-US" sz="1400" dirty="0" err="1">
                <a:solidFill>
                  <a:schemeClr val="tx1">
                    <a:lumMod val="50000"/>
                  </a:schemeClr>
                </a:solidFill>
              </a:rPr>
              <a:t>hUB</a:t>
            </a:r>
            <a:r>
              <a:rPr lang="en-US" sz="1400" dirty="0">
                <a:solidFill>
                  <a:schemeClr val="tx1">
                    <a:lumMod val="50000"/>
                  </a:schemeClr>
                </a:solidFill>
              </a:rPr>
              <a:t>.</a:t>
            </a:r>
          </a:p>
          <a:p>
            <a:pPr marL="285750" indent="-285750">
              <a:lnSpc>
                <a:spcPct val="100000"/>
              </a:lnSpc>
              <a:buFont typeface="Arial" panose="020B0604020202020204" pitchFamily="34" charset="0"/>
              <a:buChar char="•"/>
            </a:pPr>
            <a:r>
              <a:rPr lang="en-US" sz="1400" dirty="0">
                <a:solidFill>
                  <a:schemeClr val="tx1">
                    <a:lumMod val="50000"/>
                  </a:schemeClr>
                </a:solidFill>
              </a:rPr>
              <a:t>All information submitted is private.</a:t>
            </a:r>
          </a:p>
          <a:p>
            <a:pPr marL="285750" indent="-285750">
              <a:lnSpc>
                <a:spcPct val="100000"/>
              </a:lnSpc>
              <a:buFont typeface="Arial" panose="020B0604020202020204" pitchFamily="34" charset="0"/>
              <a:buChar char="•"/>
            </a:pPr>
            <a:r>
              <a:rPr lang="en-US" sz="1400" dirty="0">
                <a:solidFill>
                  <a:schemeClr val="tx1">
                    <a:lumMod val="50000"/>
                  </a:schemeClr>
                </a:solidFill>
              </a:rPr>
              <a:t>All items marked with an asterisk (*) are required. </a:t>
            </a:r>
          </a:p>
          <a:p>
            <a:pPr marL="285750" indent="-285750">
              <a:lnSpc>
                <a:spcPct val="100000"/>
              </a:lnSpc>
              <a:buFont typeface="Arial" panose="020B0604020202020204" pitchFamily="34" charset="0"/>
              <a:buChar char="•"/>
            </a:pPr>
            <a:r>
              <a:rPr lang="en-US" sz="1400" dirty="0">
                <a:solidFill>
                  <a:schemeClr val="tx1">
                    <a:lumMod val="50000"/>
                  </a:schemeClr>
                </a:solidFill>
              </a:rPr>
              <a:t>Outside of the questions that have an asterisk, the application requires the following questions to be answered:</a:t>
            </a:r>
          </a:p>
          <a:p>
            <a:pPr marL="742939" lvl="1" indent="-285750">
              <a:lnSpc>
                <a:spcPct val="100000"/>
              </a:lnSpc>
              <a:buFont typeface="Arial" panose="020B0604020202020204" pitchFamily="34" charset="0"/>
              <a:buChar char="•"/>
            </a:pPr>
            <a:r>
              <a:rPr lang="en-US" sz="1400" dirty="0">
                <a:solidFill>
                  <a:schemeClr val="tx1">
                    <a:lumMod val="50000"/>
                  </a:schemeClr>
                </a:solidFill>
              </a:rPr>
              <a:t>Legal sex</a:t>
            </a:r>
          </a:p>
          <a:p>
            <a:pPr marL="742939" lvl="1" indent="-285750">
              <a:lnSpc>
                <a:spcPct val="100000"/>
              </a:lnSpc>
              <a:buFont typeface="Arial" panose="020B0604020202020204" pitchFamily="34" charset="0"/>
              <a:buChar char="•"/>
            </a:pPr>
            <a:r>
              <a:rPr lang="en-US" sz="1400" dirty="0">
                <a:solidFill>
                  <a:schemeClr val="tx1">
                    <a:lumMod val="50000"/>
                  </a:schemeClr>
                </a:solidFill>
              </a:rPr>
              <a:t>Birth Country</a:t>
            </a:r>
          </a:p>
          <a:p>
            <a:pPr marL="742939" lvl="1" indent="-285750">
              <a:lnSpc>
                <a:spcPct val="100000"/>
              </a:lnSpc>
              <a:buFont typeface="Arial" panose="020B0604020202020204" pitchFamily="34" charset="0"/>
              <a:buChar char="•"/>
            </a:pPr>
            <a:r>
              <a:rPr lang="en-US" sz="1400" dirty="0">
                <a:solidFill>
                  <a:schemeClr val="tx1">
                    <a:lumMod val="50000"/>
                  </a:schemeClr>
                </a:solidFill>
              </a:rPr>
              <a:t>Are you a NYS Resident</a:t>
            </a:r>
          </a:p>
          <a:p>
            <a:pPr marL="742939" lvl="1" indent="-285750">
              <a:lnSpc>
                <a:spcPct val="100000"/>
              </a:lnSpc>
              <a:buFont typeface="Arial" panose="020B0604020202020204" pitchFamily="34" charset="0"/>
              <a:buChar char="•"/>
            </a:pPr>
            <a:r>
              <a:rPr lang="en-US" sz="1400" dirty="0">
                <a:solidFill>
                  <a:schemeClr val="tx1">
                    <a:lumMod val="50000"/>
                  </a:schemeClr>
                </a:solidFill>
              </a:rPr>
              <a:t>How long have you been a NYS resident?</a:t>
            </a:r>
          </a:p>
        </p:txBody>
      </p:sp>
      <p:sp>
        <p:nvSpPr>
          <p:cNvPr id="4" name="Title 3"/>
          <p:cNvSpPr>
            <a:spLocks noGrp="1"/>
          </p:cNvSpPr>
          <p:nvPr>
            <p:ph type="title"/>
          </p:nvPr>
        </p:nvSpPr>
        <p:spPr>
          <a:xfrm>
            <a:off x="399779" y="1189166"/>
            <a:ext cx="10515600" cy="868430"/>
          </a:xfrm>
        </p:spPr>
        <p:txBody>
          <a:bodyPr>
            <a:normAutofit fontScale="90000"/>
          </a:bodyPr>
          <a:lstStyle/>
          <a:p>
            <a:r>
              <a:rPr lang="en-US" dirty="0"/>
              <a:t>PERSONAL </a:t>
            </a:r>
            <a:br>
              <a:rPr lang="en-US" dirty="0"/>
            </a:br>
            <a:r>
              <a:rPr lang="en-US" dirty="0"/>
              <a:t>INFORMATION</a:t>
            </a:r>
          </a:p>
        </p:txBody>
      </p:sp>
      <p:pic>
        <p:nvPicPr>
          <p:cNvPr id="6" name="Picture 5" descr="A screenshot of a computer screen&#10;&#10;Description automatically generated">
            <a:extLst>
              <a:ext uri="{FF2B5EF4-FFF2-40B4-BE49-F238E27FC236}">
                <a16:creationId xmlns:a16="http://schemas.microsoft.com/office/drawing/2014/main" id="{67F7F06B-C781-8228-7445-65B40143E9E2}"/>
              </a:ext>
            </a:extLst>
          </p:cNvPr>
          <p:cNvPicPr>
            <a:picLocks noChangeAspect="1"/>
          </p:cNvPicPr>
          <p:nvPr/>
        </p:nvPicPr>
        <p:blipFill>
          <a:blip r:embed="rId3"/>
          <a:stretch>
            <a:fillRect/>
          </a:stretch>
        </p:blipFill>
        <p:spPr>
          <a:xfrm>
            <a:off x="4572000" y="1366201"/>
            <a:ext cx="6992326" cy="4715533"/>
          </a:xfrm>
          <a:prstGeom prst="rect">
            <a:avLst/>
          </a:prstGeom>
        </p:spPr>
      </p:pic>
    </p:spTree>
    <p:extLst>
      <p:ext uri="{BB962C8B-B14F-4D97-AF65-F5344CB8AC3E}">
        <p14:creationId xmlns:p14="http://schemas.microsoft.com/office/powerpoint/2010/main" val="336002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Description automatically generated">
            <a:extLst>
              <a:ext uri="{FF2B5EF4-FFF2-40B4-BE49-F238E27FC236}">
                <a16:creationId xmlns:a16="http://schemas.microsoft.com/office/drawing/2014/main" id="{5DB4BD62-55F2-51E4-6551-80994DB87485}"/>
              </a:ext>
            </a:extLst>
          </p:cNvPr>
          <p:cNvPicPr>
            <a:picLocks noChangeAspect="1"/>
          </p:cNvPicPr>
          <p:nvPr/>
        </p:nvPicPr>
        <p:blipFill>
          <a:blip r:embed="rId3"/>
          <a:stretch>
            <a:fillRect/>
          </a:stretch>
        </p:blipFill>
        <p:spPr>
          <a:xfrm>
            <a:off x="4540204" y="1415362"/>
            <a:ext cx="6992326" cy="4715533"/>
          </a:xfrm>
          <a:prstGeom prst="rect">
            <a:avLst/>
          </a:prstGeom>
        </p:spPr>
      </p:pic>
      <p:sp>
        <p:nvSpPr>
          <p:cNvPr id="2" name="Text Placeholder 1"/>
          <p:cNvSpPr>
            <a:spLocks noGrp="1"/>
          </p:cNvSpPr>
          <p:nvPr>
            <p:ph type="body" idx="10"/>
          </p:nvPr>
        </p:nvSpPr>
        <p:spPr>
          <a:xfrm>
            <a:off x="360451" y="2163068"/>
            <a:ext cx="4179753" cy="3511409"/>
          </a:xfrm>
        </p:spPr>
        <p:txBody>
          <a:bodyPr/>
          <a:lstStyle/>
          <a:p>
            <a:r>
              <a:rPr lang="en-US" dirty="0">
                <a:solidFill>
                  <a:schemeClr val="tx1">
                    <a:lumMod val="50000"/>
                  </a:schemeClr>
                </a:solidFill>
              </a:rPr>
              <a:t>If you are an international student, you will need to click on the link labeled “</a:t>
            </a:r>
            <a:r>
              <a:rPr lang="en-US" b="1" dirty="0">
                <a:solidFill>
                  <a:schemeClr val="tx1">
                    <a:lumMod val="50000"/>
                  </a:schemeClr>
                </a:solidFill>
              </a:rPr>
              <a:t>International Applicants Click Here</a:t>
            </a:r>
            <a:r>
              <a:rPr lang="en-US" dirty="0">
                <a:solidFill>
                  <a:schemeClr val="tx1">
                    <a:lumMod val="50000"/>
                  </a:schemeClr>
                </a:solidFill>
              </a:rPr>
              <a:t>”.  </a:t>
            </a:r>
          </a:p>
          <a:p>
            <a:r>
              <a:rPr lang="en-US" dirty="0">
                <a:solidFill>
                  <a:schemeClr val="tx1">
                    <a:lumMod val="50000"/>
                  </a:schemeClr>
                </a:solidFill>
              </a:rPr>
              <a:t>Within the application, you will have an additional tab to complete.</a:t>
            </a:r>
          </a:p>
        </p:txBody>
      </p:sp>
      <p:sp>
        <p:nvSpPr>
          <p:cNvPr id="4" name="Title 3"/>
          <p:cNvSpPr>
            <a:spLocks noGrp="1"/>
          </p:cNvSpPr>
          <p:nvPr>
            <p:ph type="title"/>
          </p:nvPr>
        </p:nvSpPr>
        <p:spPr>
          <a:xfrm>
            <a:off x="360451" y="1290660"/>
            <a:ext cx="10515600" cy="868430"/>
          </a:xfrm>
        </p:spPr>
        <p:txBody>
          <a:bodyPr>
            <a:normAutofit fontScale="90000"/>
          </a:bodyPr>
          <a:lstStyle/>
          <a:p>
            <a:r>
              <a:rPr lang="en-US" sz="2900" dirty="0"/>
              <a:t>INTERNATIONAL </a:t>
            </a:r>
            <a:br>
              <a:rPr lang="en-US" sz="2900" dirty="0"/>
            </a:br>
            <a:r>
              <a:rPr lang="en-US" sz="2900" dirty="0"/>
              <a:t>APPLICANTS</a:t>
            </a:r>
          </a:p>
        </p:txBody>
      </p:sp>
      <p:cxnSp>
        <p:nvCxnSpPr>
          <p:cNvPr id="7" name="Straight Arrow Connector 6"/>
          <p:cNvCxnSpPr>
            <a:cxnSpLocks/>
          </p:cNvCxnSpPr>
          <p:nvPr/>
        </p:nvCxnSpPr>
        <p:spPr>
          <a:xfrm>
            <a:off x="4100052" y="3097161"/>
            <a:ext cx="1897625" cy="675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30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vert="horz" lIns="0" tIns="45720" rIns="91440" bIns="45720" rtlCol="0" anchor="t">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hours, the application process or how to complete the application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&amp; Enrollment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program, or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65317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9" y="2503896"/>
            <a:ext cx="4002532" cy="3651098"/>
          </a:xfrm>
        </p:spPr>
        <p:txBody>
          <a:bodyPr/>
          <a:lstStyle/>
          <a:p>
            <a:r>
              <a:rPr lang="en-US" dirty="0">
                <a:solidFill>
                  <a:schemeClr val="tx1">
                    <a:lumMod val="50000"/>
                  </a:schemeClr>
                </a:solidFill>
              </a:rPr>
              <a:t>In this section you will provide information on:</a:t>
            </a:r>
          </a:p>
          <a:p>
            <a:pPr marL="285750" indent="-285750">
              <a:buFont typeface="Arial" panose="020B0604020202020204" pitchFamily="34" charset="0"/>
              <a:buChar char="•"/>
            </a:pPr>
            <a:r>
              <a:rPr lang="en-US" dirty="0">
                <a:solidFill>
                  <a:schemeClr val="tx1">
                    <a:lumMod val="50000"/>
                  </a:schemeClr>
                </a:solidFill>
              </a:rPr>
              <a:t>If you partake in any EOP, HEOP, SEEK programs, etc.</a:t>
            </a:r>
          </a:p>
          <a:p>
            <a:pPr marL="285750" indent="-285750">
              <a:buFont typeface="Arial" panose="020B0604020202020204" pitchFamily="34" charset="0"/>
              <a:buChar char="•"/>
            </a:pPr>
            <a:r>
              <a:rPr lang="en-US" dirty="0">
                <a:solidFill>
                  <a:schemeClr val="tx1">
                    <a:lumMod val="50000"/>
                  </a:schemeClr>
                </a:solidFill>
              </a:rPr>
              <a:t>If you are in the military or are a veteran.</a:t>
            </a:r>
          </a:p>
          <a:p>
            <a:pPr marL="285750" indent="-285750">
              <a:buFont typeface="Arial" panose="020B0604020202020204" pitchFamily="34" charset="0"/>
              <a:buChar char="•"/>
            </a:pPr>
            <a:r>
              <a:rPr lang="en-US" dirty="0">
                <a:solidFill>
                  <a:schemeClr val="tx1">
                    <a:lumMod val="50000"/>
                  </a:schemeClr>
                </a:solidFill>
              </a:rPr>
              <a:t>If you have ever had an academic or non-academic dismissal.</a:t>
            </a:r>
          </a:p>
        </p:txBody>
      </p:sp>
      <p:sp>
        <p:nvSpPr>
          <p:cNvPr id="4" name="Title 3"/>
          <p:cNvSpPr>
            <a:spLocks noGrp="1"/>
          </p:cNvSpPr>
          <p:nvPr>
            <p:ph type="title"/>
          </p:nvPr>
        </p:nvSpPr>
        <p:spPr>
          <a:xfrm>
            <a:off x="566928" y="1483884"/>
            <a:ext cx="4531638" cy="868430"/>
          </a:xfrm>
        </p:spPr>
        <p:txBody>
          <a:bodyPr>
            <a:normAutofit fontScale="90000"/>
          </a:bodyPr>
          <a:lstStyle/>
          <a:p>
            <a:r>
              <a:rPr lang="en-US" dirty="0"/>
              <a:t>ADDITIONAL BACKGROUND INFORMATION</a:t>
            </a:r>
          </a:p>
        </p:txBody>
      </p:sp>
      <p:pic>
        <p:nvPicPr>
          <p:cNvPr id="8" name="Picture 7" descr="A screenshot of a computer&#10;&#10;Description automatically generated">
            <a:extLst>
              <a:ext uri="{FF2B5EF4-FFF2-40B4-BE49-F238E27FC236}">
                <a16:creationId xmlns:a16="http://schemas.microsoft.com/office/drawing/2014/main" id="{B2F29CB8-2FD3-1261-65E0-407280EFE184}"/>
              </a:ext>
            </a:extLst>
          </p:cNvPr>
          <p:cNvPicPr>
            <a:picLocks noChangeAspect="1"/>
          </p:cNvPicPr>
          <p:nvPr/>
        </p:nvPicPr>
        <p:blipFill>
          <a:blip r:embed="rId3"/>
          <a:stretch>
            <a:fillRect/>
          </a:stretch>
        </p:blipFill>
        <p:spPr>
          <a:xfrm>
            <a:off x="5098566" y="1061664"/>
            <a:ext cx="6240943" cy="5769244"/>
          </a:xfrm>
          <a:prstGeom prst="rect">
            <a:avLst/>
          </a:prstGeom>
        </p:spPr>
      </p:pic>
    </p:spTree>
    <p:extLst>
      <p:ext uri="{BB962C8B-B14F-4D97-AF65-F5344CB8AC3E}">
        <p14:creationId xmlns:p14="http://schemas.microsoft.com/office/powerpoint/2010/main" val="168270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928" y="2364551"/>
            <a:ext cx="3136468" cy="1656842"/>
          </a:xfrm>
        </p:spPr>
        <p:txBody>
          <a:bodyPr/>
          <a:lstStyle/>
          <a:p>
            <a:r>
              <a:rPr lang="en-US" b="1" dirty="0">
                <a:solidFill>
                  <a:schemeClr val="tx1">
                    <a:lumMod val="50000"/>
                  </a:schemeClr>
                </a:solidFill>
              </a:rPr>
              <a:t>This section is required and must be completed.</a:t>
            </a:r>
          </a:p>
          <a:p>
            <a:r>
              <a:rPr lang="en-US" b="1" dirty="0">
                <a:solidFill>
                  <a:schemeClr val="tx1">
                    <a:lumMod val="50000"/>
                  </a:schemeClr>
                </a:solidFill>
              </a:rPr>
              <a:t>All applicants </a:t>
            </a:r>
            <a:r>
              <a:rPr lang="en-US" dirty="0">
                <a:solidFill>
                  <a:schemeClr val="tx1">
                    <a:lumMod val="50000"/>
                  </a:schemeClr>
                </a:solidFill>
              </a:rPr>
              <a:t>must complete this section.  </a:t>
            </a:r>
          </a:p>
          <a:p>
            <a:endParaRPr lang="en-US" dirty="0"/>
          </a:p>
        </p:txBody>
      </p:sp>
      <p:sp>
        <p:nvSpPr>
          <p:cNvPr id="4" name="Title 3"/>
          <p:cNvSpPr>
            <a:spLocks noGrp="1"/>
          </p:cNvSpPr>
          <p:nvPr>
            <p:ph type="title"/>
          </p:nvPr>
        </p:nvSpPr>
        <p:spPr>
          <a:xfrm>
            <a:off x="566928" y="1315950"/>
            <a:ext cx="4531638" cy="868430"/>
          </a:xfrm>
        </p:spPr>
        <p:txBody>
          <a:bodyPr>
            <a:normAutofit fontScale="90000"/>
          </a:bodyPr>
          <a:lstStyle/>
          <a:p>
            <a:r>
              <a:rPr lang="en-US" dirty="0"/>
              <a:t>ACADEMIC BACKGROUND</a:t>
            </a:r>
          </a:p>
        </p:txBody>
      </p:sp>
      <p:pic>
        <p:nvPicPr>
          <p:cNvPr id="8" name="Picture 7" descr="A screen shot of a computer&#10;&#10;Description automatically generated">
            <a:extLst>
              <a:ext uri="{FF2B5EF4-FFF2-40B4-BE49-F238E27FC236}">
                <a16:creationId xmlns:a16="http://schemas.microsoft.com/office/drawing/2014/main" id="{3EE2909F-8B70-8B3C-F3F9-C27FD53C08AC}"/>
              </a:ext>
            </a:extLst>
          </p:cNvPr>
          <p:cNvPicPr>
            <a:picLocks noChangeAspect="1"/>
          </p:cNvPicPr>
          <p:nvPr/>
        </p:nvPicPr>
        <p:blipFill>
          <a:blip r:embed="rId3"/>
          <a:stretch>
            <a:fillRect/>
          </a:stretch>
        </p:blipFill>
        <p:spPr>
          <a:xfrm>
            <a:off x="4675403" y="2418105"/>
            <a:ext cx="6439799" cy="2410161"/>
          </a:xfrm>
          <a:prstGeom prst="rect">
            <a:avLst/>
          </a:prstGeom>
        </p:spPr>
      </p:pic>
    </p:spTree>
    <p:extLst>
      <p:ext uri="{BB962C8B-B14F-4D97-AF65-F5344CB8AC3E}">
        <p14:creationId xmlns:p14="http://schemas.microsoft.com/office/powerpoint/2010/main" val="131582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8" y="1606731"/>
            <a:ext cx="4642612" cy="4898127"/>
          </a:xfrm>
        </p:spPr>
        <p:txBody>
          <a:bodyPr/>
          <a:lstStyle/>
          <a:p>
            <a:pPr>
              <a:lnSpc>
                <a:spcPct val="100000"/>
              </a:lnSpc>
            </a:pPr>
            <a:r>
              <a:rPr lang="en-US" sz="1400" dirty="0">
                <a:solidFill>
                  <a:schemeClr val="tx1">
                    <a:lumMod val="50000"/>
                  </a:schemeClr>
                </a:solidFill>
              </a:rPr>
              <a:t>For UB Applicants: </a:t>
            </a:r>
          </a:p>
          <a:p>
            <a:pPr>
              <a:lnSpc>
                <a:spcPct val="100000"/>
              </a:lnSpc>
            </a:pPr>
            <a:r>
              <a:rPr lang="en-US" sz="1400" dirty="0">
                <a:solidFill>
                  <a:schemeClr val="tx1">
                    <a:lumMod val="50000"/>
                  </a:schemeClr>
                </a:solidFill>
              </a:rPr>
              <a:t>Enter your UB information </a:t>
            </a:r>
            <a:r>
              <a:rPr lang="en-US" sz="1400" b="1" dirty="0">
                <a:solidFill>
                  <a:schemeClr val="tx1">
                    <a:lumMod val="50000"/>
                  </a:schemeClr>
                </a:solidFill>
              </a:rPr>
              <a:t>ONLY</a:t>
            </a:r>
            <a:r>
              <a:rPr lang="en-US" sz="1400" dirty="0">
                <a:solidFill>
                  <a:schemeClr val="tx1">
                    <a:lumMod val="50000"/>
                  </a:schemeClr>
                </a:solidFill>
              </a:rPr>
              <a:t>.  </a:t>
            </a:r>
          </a:p>
          <a:p>
            <a:pPr>
              <a:lnSpc>
                <a:spcPct val="100000"/>
              </a:lnSpc>
            </a:pPr>
            <a:r>
              <a:rPr lang="en-US" sz="1400" dirty="0">
                <a:solidFill>
                  <a:schemeClr val="tx1">
                    <a:lumMod val="50000"/>
                  </a:schemeClr>
                </a:solidFill>
              </a:rPr>
              <a:t>As you type, the application will provide name suggestions.  </a:t>
            </a:r>
            <a:r>
              <a:rPr lang="en-US" sz="1400" b="1" dirty="0">
                <a:solidFill>
                  <a:schemeClr val="tx1">
                    <a:lumMod val="50000"/>
                  </a:schemeClr>
                </a:solidFill>
              </a:rPr>
              <a:t>Select “SUNY University at Buffalo “ from the drop-down option provided. </a:t>
            </a:r>
            <a:r>
              <a:rPr lang="en-US" sz="1400" dirty="0">
                <a:solidFill>
                  <a:schemeClr val="tx1">
                    <a:lumMod val="50000"/>
                  </a:schemeClr>
                </a:solidFill>
              </a:rPr>
              <a:t>If you </a:t>
            </a:r>
            <a:r>
              <a:rPr lang="en-US" sz="1400" b="1" u="sng" dirty="0">
                <a:solidFill>
                  <a:schemeClr val="tx1">
                    <a:lumMod val="50000"/>
                  </a:schemeClr>
                </a:solidFill>
              </a:rPr>
              <a:t>don’t</a:t>
            </a:r>
            <a:r>
              <a:rPr lang="en-US" sz="1400" b="1" dirty="0">
                <a:solidFill>
                  <a:schemeClr val="tx1">
                    <a:lumMod val="50000"/>
                  </a:schemeClr>
                </a:solidFill>
              </a:rPr>
              <a:t>, </a:t>
            </a:r>
            <a:r>
              <a:rPr lang="en-US" sz="1400" dirty="0">
                <a:solidFill>
                  <a:schemeClr val="tx1">
                    <a:lumMod val="50000"/>
                  </a:schemeClr>
                </a:solidFill>
              </a:rPr>
              <a:t>the section will not autofill </a:t>
            </a:r>
            <a:r>
              <a:rPr lang="en-US" sz="1400" b="1" dirty="0">
                <a:solidFill>
                  <a:schemeClr val="tx1">
                    <a:lumMod val="50000"/>
                  </a:schemeClr>
                </a:solidFill>
              </a:rPr>
              <a:t>– it MUST autofill! </a:t>
            </a:r>
          </a:p>
          <a:p>
            <a:pPr>
              <a:lnSpc>
                <a:spcPct val="100000"/>
              </a:lnSpc>
            </a:pPr>
            <a:r>
              <a:rPr lang="en-US" sz="1400" dirty="0">
                <a:solidFill>
                  <a:schemeClr val="tx1">
                    <a:lumMod val="50000"/>
                  </a:schemeClr>
                </a:solidFill>
              </a:rPr>
              <a:t>In the “Dates Attended” Section, please fill in the following:</a:t>
            </a:r>
          </a:p>
          <a:p>
            <a:pPr>
              <a:lnSpc>
                <a:spcPct val="100000"/>
              </a:lnSpc>
            </a:pPr>
            <a:r>
              <a:rPr lang="en-US" sz="1400" dirty="0">
                <a:solidFill>
                  <a:schemeClr val="tx1">
                    <a:lumMod val="50000"/>
                  </a:schemeClr>
                </a:solidFill>
              </a:rPr>
              <a:t>The Month/Year you started at UB </a:t>
            </a:r>
            <a:r>
              <a:rPr lang="en-US" sz="1400" b="1" dirty="0">
                <a:solidFill>
                  <a:schemeClr val="tx1">
                    <a:lumMod val="50000"/>
                  </a:schemeClr>
                </a:solidFill>
              </a:rPr>
              <a:t>to May 2025</a:t>
            </a:r>
          </a:p>
          <a:p>
            <a:pPr>
              <a:lnSpc>
                <a:spcPct val="100000"/>
              </a:lnSpc>
            </a:pPr>
            <a:r>
              <a:rPr lang="en-US" sz="1400" dirty="0">
                <a:solidFill>
                  <a:schemeClr val="tx1">
                    <a:lumMod val="50000"/>
                  </a:schemeClr>
                </a:solidFill>
              </a:rPr>
              <a:t>Level of Study: Undergraduate</a:t>
            </a:r>
          </a:p>
          <a:p>
            <a:pPr>
              <a:lnSpc>
                <a:spcPct val="100000"/>
              </a:lnSpc>
            </a:pPr>
            <a:r>
              <a:rPr lang="en-US" sz="1400" dirty="0">
                <a:solidFill>
                  <a:schemeClr val="tx1">
                    <a:lumMod val="50000"/>
                  </a:schemeClr>
                </a:solidFill>
              </a:rPr>
              <a:t>Degree Type: BS or BA</a:t>
            </a:r>
          </a:p>
          <a:p>
            <a:pPr>
              <a:lnSpc>
                <a:spcPct val="100000"/>
              </a:lnSpc>
            </a:pPr>
            <a:r>
              <a:rPr lang="en-US" sz="1400" dirty="0">
                <a:solidFill>
                  <a:schemeClr val="tx1">
                    <a:lumMod val="50000"/>
                  </a:schemeClr>
                </a:solidFill>
              </a:rPr>
              <a:t>Major:  Add your current major</a:t>
            </a:r>
          </a:p>
          <a:p>
            <a:pPr>
              <a:lnSpc>
                <a:spcPct val="100000"/>
              </a:lnSpc>
            </a:pPr>
            <a:r>
              <a:rPr lang="en-US" sz="1400" dirty="0">
                <a:solidFill>
                  <a:schemeClr val="tx1">
                    <a:lumMod val="50000"/>
                  </a:schemeClr>
                </a:solidFill>
              </a:rPr>
              <a:t>You can add your GPA if you have it or enter a 0.0 to move past this screen. The scale should be “4.0”</a:t>
            </a:r>
            <a:endParaRPr lang="en-US" sz="1400" b="1" dirty="0">
              <a:solidFill>
                <a:schemeClr val="tx1">
                  <a:lumMod val="50000"/>
                </a:schemeClr>
              </a:solidFill>
            </a:endParaRPr>
          </a:p>
          <a:p>
            <a:pPr>
              <a:lnSpc>
                <a:spcPct val="100000"/>
              </a:lnSpc>
            </a:pPr>
            <a:r>
              <a:rPr lang="en-US" sz="1400" dirty="0">
                <a:solidFill>
                  <a:schemeClr val="tx1">
                    <a:lumMod val="50000"/>
                  </a:schemeClr>
                </a:solidFill>
              </a:rPr>
              <a:t>In the “Submit Transcript” section please </a:t>
            </a:r>
            <a:r>
              <a:rPr lang="en-US" sz="1400" b="1" dirty="0">
                <a:solidFill>
                  <a:schemeClr val="tx1">
                    <a:lumMod val="50000"/>
                  </a:schemeClr>
                </a:solidFill>
              </a:rPr>
              <a:t>upload your AAR.</a:t>
            </a:r>
          </a:p>
          <a:p>
            <a:pPr>
              <a:lnSpc>
                <a:spcPct val="100000"/>
              </a:lnSpc>
            </a:pPr>
            <a:r>
              <a:rPr lang="en-US" sz="1400" dirty="0">
                <a:solidFill>
                  <a:schemeClr val="tx1">
                    <a:lumMod val="50000"/>
                  </a:schemeClr>
                </a:solidFill>
              </a:rPr>
              <a:t>Directions on how to access your AAR can be found here:  </a:t>
            </a:r>
          </a:p>
          <a:p>
            <a:pPr>
              <a:lnSpc>
                <a:spcPct val="100000"/>
              </a:lnSpc>
            </a:pPr>
            <a:r>
              <a:rPr lang="en-US" sz="1400" dirty="0">
                <a:solidFill>
                  <a:schemeClr val="tx1">
                    <a:lumMod val="50000"/>
                  </a:schemeClr>
                </a:solidFill>
                <a:hlinkClick r:id="rId3"/>
              </a:rPr>
              <a:t>https://registrar.buffalo.edu/hub/aar.php</a:t>
            </a:r>
            <a:endParaRPr lang="en-US" sz="1400" dirty="0">
              <a:solidFill>
                <a:schemeClr val="tx1">
                  <a:lumMod val="50000"/>
                </a:schemeClr>
              </a:solidFill>
            </a:endParaRPr>
          </a:p>
          <a:p>
            <a:pPr>
              <a:lnSpc>
                <a:spcPct val="100000"/>
              </a:lnSpc>
            </a:pPr>
            <a:endParaRPr lang="en-US" sz="1600" dirty="0">
              <a:solidFill>
                <a:schemeClr val="tx1">
                  <a:lumMod val="50000"/>
                </a:schemeClr>
              </a:solidFill>
            </a:endParaRPr>
          </a:p>
        </p:txBody>
      </p:sp>
      <p:sp>
        <p:nvSpPr>
          <p:cNvPr id="4" name="Title 3"/>
          <p:cNvSpPr>
            <a:spLocks noGrp="1"/>
          </p:cNvSpPr>
          <p:nvPr>
            <p:ph type="title"/>
          </p:nvPr>
        </p:nvSpPr>
        <p:spPr>
          <a:xfrm>
            <a:off x="566928" y="1070930"/>
            <a:ext cx="4531638" cy="535801"/>
          </a:xfrm>
        </p:spPr>
        <p:txBody>
          <a:bodyPr>
            <a:normAutofit fontScale="90000"/>
          </a:bodyPr>
          <a:lstStyle/>
          <a:p>
            <a:r>
              <a:rPr lang="en-US" dirty="0"/>
              <a:t>ACADEMIC </a:t>
            </a:r>
            <a:r>
              <a:rPr lang="en-US" sz="2700" dirty="0"/>
              <a:t>BACKGROUND</a:t>
            </a:r>
          </a:p>
        </p:txBody>
      </p:sp>
      <p:sp>
        <p:nvSpPr>
          <p:cNvPr id="6" name="Rectangle 5">
            <a:extLst>
              <a:ext uri="{FF2B5EF4-FFF2-40B4-BE49-F238E27FC236}">
                <a16:creationId xmlns:a16="http://schemas.microsoft.com/office/drawing/2014/main" id="{9CFDA5A1-8559-BC5B-DCDD-D8193FA4C330}"/>
              </a:ext>
            </a:extLst>
          </p:cNvPr>
          <p:cNvSpPr/>
          <p:nvPr/>
        </p:nvSpPr>
        <p:spPr>
          <a:xfrm>
            <a:off x="8274867" y="4146487"/>
            <a:ext cx="34403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1899C-BBB4-400F-3D4A-4B177FB63BF1}"/>
              </a:ext>
            </a:extLst>
          </p:cNvPr>
          <p:cNvSpPr/>
          <p:nvPr/>
        </p:nvSpPr>
        <p:spPr>
          <a:xfrm>
            <a:off x="10266630" y="4146487"/>
            <a:ext cx="39835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 screen&#10;&#10;Description automatically generated">
            <a:extLst>
              <a:ext uri="{FF2B5EF4-FFF2-40B4-BE49-F238E27FC236}">
                <a16:creationId xmlns:a16="http://schemas.microsoft.com/office/drawing/2014/main" id="{EE7ED373-1A41-7CDD-42B7-31B10CBE1340}"/>
              </a:ext>
            </a:extLst>
          </p:cNvPr>
          <p:cNvPicPr>
            <a:picLocks noChangeAspect="1"/>
          </p:cNvPicPr>
          <p:nvPr/>
        </p:nvPicPr>
        <p:blipFill>
          <a:blip r:embed="rId4"/>
          <a:srcRect b="8410"/>
          <a:stretch/>
        </p:blipFill>
        <p:spPr>
          <a:xfrm>
            <a:off x="5599223" y="533533"/>
            <a:ext cx="6023309" cy="4304928"/>
          </a:xfrm>
          <a:prstGeom prst="rect">
            <a:avLst/>
          </a:prstGeom>
        </p:spPr>
      </p:pic>
      <p:pic>
        <p:nvPicPr>
          <p:cNvPr id="13" name="Picture 12" descr="A screenshot of a computer screen&#10;&#10;Description automatically generated">
            <a:extLst>
              <a:ext uri="{FF2B5EF4-FFF2-40B4-BE49-F238E27FC236}">
                <a16:creationId xmlns:a16="http://schemas.microsoft.com/office/drawing/2014/main" id="{5F6F7BAD-A104-3848-14C5-EAB54DB88103}"/>
              </a:ext>
            </a:extLst>
          </p:cNvPr>
          <p:cNvPicPr>
            <a:picLocks noChangeAspect="1"/>
          </p:cNvPicPr>
          <p:nvPr/>
        </p:nvPicPr>
        <p:blipFill>
          <a:blip r:embed="rId5"/>
          <a:srcRect t="61731"/>
          <a:stretch/>
        </p:blipFill>
        <p:spPr>
          <a:xfrm>
            <a:off x="5599222" y="4778874"/>
            <a:ext cx="6023309" cy="1857057"/>
          </a:xfrm>
          <a:prstGeom prst="rect">
            <a:avLst/>
          </a:prstGeom>
        </p:spPr>
      </p:pic>
    </p:spTree>
    <p:extLst>
      <p:ext uri="{BB962C8B-B14F-4D97-AF65-F5344CB8AC3E}">
        <p14:creationId xmlns:p14="http://schemas.microsoft.com/office/powerpoint/2010/main" val="170694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8" y="1939360"/>
            <a:ext cx="4642612" cy="4565498"/>
          </a:xfrm>
        </p:spPr>
        <p:txBody>
          <a:bodyPr/>
          <a:lstStyle/>
          <a:p>
            <a:pPr>
              <a:lnSpc>
                <a:spcPct val="100000"/>
              </a:lnSpc>
            </a:pPr>
            <a:r>
              <a:rPr lang="en-US" sz="1500" dirty="0">
                <a:solidFill>
                  <a:schemeClr val="tx1">
                    <a:lumMod val="50000"/>
                  </a:schemeClr>
                </a:solidFill>
              </a:rPr>
              <a:t>For Non-UB Applicants: </a:t>
            </a:r>
          </a:p>
          <a:p>
            <a:pPr marL="285750" indent="-285750">
              <a:lnSpc>
                <a:spcPct val="100000"/>
              </a:lnSpc>
              <a:buFont typeface="Arial" panose="020B0604020202020204" pitchFamily="34" charset="0"/>
              <a:buChar char="•"/>
            </a:pPr>
            <a:r>
              <a:rPr lang="en-US" sz="1500" dirty="0">
                <a:solidFill>
                  <a:schemeClr val="tx1">
                    <a:lumMod val="50000"/>
                  </a:schemeClr>
                </a:solidFill>
              </a:rPr>
              <a:t>Please complete this section with your school information</a:t>
            </a:r>
          </a:p>
          <a:p>
            <a:pPr marL="285750" indent="-285750">
              <a:lnSpc>
                <a:spcPct val="100000"/>
              </a:lnSpc>
              <a:buFont typeface="Arial" panose="020B0604020202020204" pitchFamily="34" charset="0"/>
              <a:buChar char="•"/>
            </a:pPr>
            <a:r>
              <a:rPr lang="en-US" sz="1500" dirty="0">
                <a:solidFill>
                  <a:schemeClr val="tx1">
                    <a:lumMod val="50000"/>
                  </a:schemeClr>
                </a:solidFill>
              </a:rPr>
              <a:t>Please upload an </a:t>
            </a:r>
            <a:r>
              <a:rPr lang="en-US" sz="1500" u="sng" dirty="0">
                <a:solidFill>
                  <a:schemeClr val="tx1">
                    <a:lumMod val="50000"/>
                  </a:schemeClr>
                </a:solidFill>
              </a:rPr>
              <a:t>unofficial copy </a:t>
            </a:r>
            <a:r>
              <a:rPr lang="en-US" sz="1500" dirty="0">
                <a:solidFill>
                  <a:schemeClr val="tx1">
                    <a:lumMod val="50000"/>
                  </a:schemeClr>
                </a:solidFill>
              </a:rPr>
              <a:t>of your transcript.</a:t>
            </a:r>
          </a:p>
          <a:p>
            <a:pPr marL="285750" indent="-285750">
              <a:lnSpc>
                <a:spcPct val="100000"/>
              </a:lnSpc>
              <a:buFont typeface="Arial" panose="020B0604020202020204" pitchFamily="34" charset="0"/>
              <a:buChar char="•"/>
            </a:pPr>
            <a:endParaRPr lang="en-US" sz="1500" dirty="0">
              <a:solidFill>
                <a:schemeClr val="tx1">
                  <a:lumMod val="50000"/>
                </a:schemeClr>
              </a:solidFill>
            </a:endParaRPr>
          </a:p>
          <a:p>
            <a:pPr marL="285750" indent="-285750">
              <a:lnSpc>
                <a:spcPct val="100000"/>
              </a:lnSpc>
              <a:buFont typeface="Arial" panose="020B0604020202020204" pitchFamily="34" charset="0"/>
              <a:buChar char="•"/>
            </a:pPr>
            <a:r>
              <a:rPr lang="en-US" sz="1500" dirty="0">
                <a:solidFill>
                  <a:schemeClr val="tx1">
                    <a:lumMod val="50000"/>
                  </a:schemeClr>
                </a:solidFill>
              </a:rPr>
              <a:t>You will also need to </a:t>
            </a:r>
            <a:r>
              <a:rPr lang="en-US" sz="1500" b="1" dirty="0">
                <a:solidFill>
                  <a:schemeClr val="tx1">
                    <a:lumMod val="50000"/>
                  </a:schemeClr>
                </a:solidFill>
              </a:rPr>
              <a:t>mail </a:t>
            </a:r>
            <a:r>
              <a:rPr lang="en-US" sz="1500" dirty="0">
                <a:solidFill>
                  <a:schemeClr val="tx1">
                    <a:lumMod val="50000"/>
                  </a:schemeClr>
                </a:solidFill>
              </a:rPr>
              <a:t>an </a:t>
            </a:r>
            <a:r>
              <a:rPr lang="en-US" sz="1500" b="1" dirty="0">
                <a:solidFill>
                  <a:schemeClr val="tx1">
                    <a:lumMod val="50000"/>
                  </a:schemeClr>
                </a:solidFill>
              </a:rPr>
              <a:t>official transcript</a:t>
            </a:r>
            <a:r>
              <a:rPr lang="en-US" sz="1500" dirty="0">
                <a:solidFill>
                  <a:schemeClr val="tx1">
                    <a:lumMod val="50000"/>
                  </a:schemeClr>
                </a:solidFill>
              </a:rPr>
              <a:t>. This should be mailed to:</a:t>
            </a:r>
          </a:p>
          <a:p>
            <a:pPr marL="285750" indent="-285750">
              <a:lnSpc>
                <a:spcPct val="100000"/>
              </a:lnSpc>
              <a:buFont typeface="Arial" panose="020B0604020202020204" pitchFamily="34" charset="0"/>
              <a:buChar char="•"/>
            </a:pPr>
            <a:endParaRPr lang="en-US" sz="1500" dirty="0">
              <a:solidFill>
                <a:schemeClr val="tx1">
                  <a:lumMod val="50000"/>
                </a:schemeClr>
              </a:solidFill>
            </a:endParaRPr>
          </a:p>
          <a:p>
            <a:pPr algn="ctr">
              <a:lnSpc>
                <a:spcPct val="100000"/>
              </a:lnSpc>
            </a:pPr>
            <a:r>
              <a:rPr lang="en-US" sz="1500" dirty="0">
                <a:solidFill>
                  <a:schemeClr val="tx1">
                    <a:lumMod val="50000"/>
                  </a:schemeClr>
                </a:solidFill>
              </a:rPr>
              <a:t>Jaclyn Levesque,  Admissions &amp; Enrollment Coordinator</a:t>
            </a:r>
          </a:p>
          <a:p>
            <a:pPr algn="ctr">
              <a:lnSpc>
                <a:spcPct val="100000"/>
              </a:lnSpc>
            </a:pPr>
            <a:r>
              <a:rPr lang="en-US" sz="1500" dirty="0">
                <a:solidFill>
                  <a:schemeClr val="tx1">
                    <a:lumMod val="50000"/>
                  </a:schemeClr>
                </a:solidFill>
              </a:rPr>
              <a:t>University at Buffalo</a:t>
            </a:r>
          </a:p>
          <a:p>
            <a:pPr algn="ctr">
              <a:lnSpc>
                <a:spcPct val="100000"/>
              </a:lnSpc>
            </a:pPr>
            <a:r>
              <a:rPr lang="en-US" sz="1500" dirty="0">
                <a:solidFill>
                  <a:schemeClr val="tx1">
                    <a:lumMod val="50000"/>
                  </a:schemeClr>
                </a:solidFill>
              </a:rPr>
              <a:t>532 Kimball Tower</a:t>
            </a:r>
          </a:p>
          <a:p>
            <a:pPr algn="ctr">
              <a:lnSpc>
                <a:spcPct val="100000"/>
              </a:lnSpc>
            </a:pPr>
            <a:r>
              <a:rPr lang="en-US" sz="1500" dirty="0">
                <a:solidFill>
                  <a:schemeClr val="tx1">
                    <a:lumMod val="50000"/>
                  </a:schemeClr>
                </a:solidFill>
              </a:rPr>
              <a:t>Buffalo, NY 14214</a:t>
            </a:r>
          </a:p>
          <a:p>
            <a:pPr algn="ctr">
              <a:lnSpc>
                <a:spcPct val="100000"/>
              </a:lnSpc>
            </a:pPr>
            <a:r>
              <a:rPr lang="en-US" sz="1500">
                <a:solidFill>
                  <a:schemeClr val="tx1">
                    <a:lumMod val="50000"/>
                  </a:schemeClr>
                </a:solidFill>
              </a:rPr>
              <a:t>Your official </a:t>
            </a:r>
            <a:r>
              <a:rPr lang="en-US" sz="1500" dirty="0">
                <a:solidFill>
                  <a:schemeClr val="tx1">
                    <a:lumMod val="50000"/>
                  </a:schemeClr>
                </a:solidFill>
              </a:rPr>
              <a:t>transcripts emailed to </a:t>
            </a:r>
            <a:r>
              <a:rPr lang="en-US" sz="1500">
                <a:solidFill>
                  <a:schemeClr val="tx1">
                    <a:lumMod val="50000"/>
                  </a:schemeClr>
                </a:solidFill>
              </a:rPr>
              <a:t>me at: </a:t>
            </a:r>
            <a:r>
              <a:rPr lang="en-US" sz="1500" dirty="0">
                <a:solidFill>
                  <a:schemeClr val="tx1">
                    <a:lumMod val="50000"/>
                  </a:schemeClr>
                </a:solidFill>
              </a:rPr>
              <a:t>jl388@buffalo.edu.</a:t>
            </a:r>
          </a:p>
          <a:p>
            <a:pPr>
              <a:lnSpc>
                <a:spcPct val="100000"/>
              </a:lnSpc>
            </a:pPr>
            <a:endParaRPr lang="en-US" sz="1600" dirty="0">
              <a:solidFill>
                <a:schemeClr val="tx1">
                  <a:lumMod val="50000"/>
                </a:schemeClr>
              </a:solidFill>
            </a:endParaRPr>
          </a:p>
        </p:txBody>
      </p:sp>
      <p:sp>
        <p:nvSpPr>
          <p:cNvPr id="4" name="Title 3"/>
          <p:cNvSpPr>
            <a:spLocks noGrp="1"/>
          </p:cNvSpPr>
          <p:nvPr>
            <p:ph type="title"/>
          </p:nvPr>
        </p:nvSpPr>
        <p:spPr>
          <a:xfrm>
            <a:off x="566928" y="1070930"/>
            <a:ext cx="4531638" cy="868430"/>
          </a:xfrm>
        </p:spPr>
        <p:txBody>
          <a:bodyPr>
            <a:normAutofit fontScale="90000"/>
          </a:bodyPr>
          <a:lstStyle/>
          <a:p>
            <a:r>
              <a:rPr lang="en-US" dirty="0"/>
              <a:t>ACADEMIC BACKGROUND</a:t>
            </a:r>
          </a:p>
        </p:txBody>
      </p:sp>
      <p:sp>
        <p:nvSpPr>
          <p:cNvPr id="6" name="Rectangle 5">
            <a:extLst>
              <a:ext uri="{FF2B5EF4-FFF2-40B4-BE49-F238E27FC236}">
                <a16:creationId xmlns:a16="http://schemas.microsoft.com/office/drawing/2014/main" id="{9CFDA5A1-8559-BC5B-DCDD-D8193FA4C330}"/>
              </a:ext>
            </a:extLst>
          </p:cNvPr>
          <p:cNvSpPr/>
          <p:nvPr/>
        </p:nvSpPr>
        <p:spPr>
          <a:xfrm>
            <a:off x="8274867" y="4146487"/>
            <a:ext cx="34403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08F3C0-0721-1C77-52A7-836E895A65BA}"/>
              </a:ext>
            </a:extLst>
          </p:cNvPr>
          <p:cNvSpPr txBox="1"/>
          <p:nvPr/>
        </p:nvSpPr>
        <p:spPr>
          <a:xfrm>
            <a:off x="8188859" y="4091277"/>
            <a:ext cx="516047" cy="246221"/>
          </a:xfrm>
          <a:prstGeom prst="rect">
            <a:avLst/>
          </a:prstGeom>
          <a:noFill/>
        </p:spPr>
        <p:txBody>
          <a:bodyPr wrap="square" rtlCol="0">
            <a:spAutoFit/>
          </a:bodyPr>
          <a:lstStyle/>
          <a:p>
            <a:r>
              <a:rPr lang="en-US" sz="1000" dirty="0"/>
              <a:t>2020</a:t>
            </a:r>
          </a:p>
        </p:txBody>
      </p:sp>
      <p:sp>
        <p:nvSpPr>
          <p:cNvPr id="7" name="Rectangle 6">
            <a:extLst>
              <a:ext uri="{FF2B5EF4-FFF2-40B4-BE49-F238E27FC236}">
                <a16:creationId xmlns:a16="http://schemas.microsoft.com/office/drawing/2014/main" id="{B911899C-BBB4-400F-3D4A-4B177FB63BF1}"/>
              </a:ext>
            </a:extLst>
          </p:cNvPr>
          <p:cNvSpPr/>
          <p:nvPr/>
        </p:nvSpPr>
        <p:spPr>
          <a:xfrm>
            <a:off x="10266630" y="4146487"/>
            <a:ext cx="39835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AB2F83-6390-BDD6-30E4-48DC5DA0915D}"/>
              </a:ext>
            </a:extLst>
          </p:cNvPr>
          <p:cNvSpPr txBox="1"/>
          <p:nvPr/>
        </p:nvSpPr>
        <p:spPr>
          <a:xfrm>
            <a:off x="10230415" y="4098998"/>
            <a:ext cx="470781" cy="246221"/>
          </a:xfrm>
          <a:prstGeom prst="rect">
            <a:avLst/>
          </a:prstGeom>
          <a:noFill/>
        </p:spPr>
        <p:txBody>
          <a:bodyPr wrap="square" rtlCol="0">
            <a:spAutoFit/>
          </a:bodyPr>
          <a:lstStyle/>
          <a:p>
            <a:r>
              <a:rPr lang="en-US" sz="1000" dirty="0"/>
              <a:t>2023</a:t>
            </a:r>
          </a:p>
        </p:txBody>
      </p:sp>
      <p:sp>
        <p:nvSpPr>
          <p:cNvPr id="8" name="Rectangle 7">
            <a:extLst>
              <a:ext uri="{FF2B5EF4-FFF2-40B4-BE49-F238E27FC236}">
                <a16:creationId xmlns:a16="http://schemas.microsoft.com/office/drawing/2014/main" id="{3758850E-57B1-0EA7-C40D-00B52B2E60A9}"/>
              </a:ext>
            </a:extLst>
          </p:cNvPr>
          <p:cNvSpPr/>
          <p:nvPr/>
        </p:nvSpPr>
        <p:spPr>
          <a:xfrm>
            <a:off x="7188451" y="4725909"/>
            <a:ext cx="2652666" cy="1810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171997-0515-6A53-D527-CCBDDD4EEC34}"/>
              </a:ext>
            </a:extLst>
          </p:cNvPr>
          <p:cNvSpPr txBox="1"/>
          <p:nvPr/>
        </p:nvSpPr>
        <p:spPr>
          <a:xfrm>
            <a:off x="7188451" y="4677943"/>
            <a:ext cx="2652666"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Bachelor of Science</a:t>
            </a:r>
          </a:p>
        </p:txBody>
      </p:sp>
      <p:pic>
        <p:nvPicPr>
          <p:cNvPr id="10" name="Picture Placeholder 17">
            <a:extLst>
              <a:ext uri="{FF2B5EF4-FFF2-40B4-BE49-F238E27FC236}">
                <a16:creationId xmlns:a16="http://schemas.microsoft.com/office/drawing/2014/main" id="{03215ACF-E0D4-F66C-4985-83A5F8368E67}"/>
              </a:ext>
            </a:extLst>
          </p:cNvPr>
          <p:cNvPicPr preferRelativeResize="0">
            <a:picLocks/>
          </p:cNvPicPr>
          <p:nvPr/>
        </p:nvPicPr>
        <p:blipFill>
          <a:blip r:embed="rId3"/>
          <a:stretch/>
        </p:blipFill>
        <p:spPr>
          <a:xfrm>
            <a:off x="5284955" y="363697"/>
            <a:ext cx="6459656" cy="4772311"/>
          </a:xfrm>
          <a:prstGeom prst="rect">
            <a:avLst/>
          </a:prstGeom>
          <a:solidFill>
            <a:schemeClr val="bg2">
              <a:lumMod val="75000"/>
            </a:schemeClr>
          </a:solidFill>
          <a:ln>
            <a:solidFill>
              <a:schemeClr val="bg1"/>
            </a:solidFill>
          </a:ln>
        </p:spPr>
      </p:pic>
      <p:pic>
        <p:nvPicPr>
          <p:cNvPr id="13" name="Picture 12" descr="A screenshot of a computer screen&#10;&#10;Description automatically generated">
            <a:extLst>
              <a:ext uri="{FF2B5EF4-FFF2-40B4-BE49-F238E27FC236}">
                <a16:creationId xmlns:a16="http://schemas.microsoft.com/office/drawing/2014/main" id="{1244765C-E768-103D-C60B-00D8E003C619}"/>
              </a:ext>
            </a:extLst>
          </p:cNvPr>
          <p:cNvPicPr>
            <a:picLocks noChangeAspect="1"/>
          </p:cNvPicPr>
          <p:nvPr/>
        </p:nvPicPr>
        <p:blipFill>
          <a:blip r:embed="rId4"/>
          <a:srcRect t="61731"/>
          <a:stretch/>
        </p:blipFill>
        <p:spPr>
          <a:xfrm>
            <a:off x="5284955" y="4816442"/>
            <a:ext cx="6459656" cy="1857057"/>
          </a:xfrm>
          <a:prstGeom prst="rect">
            <a:avLst/>
          </a:prstGeom>
        </p:spPr>
      </p:pic>
    </p:spTree>
    <p:extLst>
      <p:ext uri="{BB962C8B-B14F-4D97-AF65-F5344CB8AC3E}">
        <p14:creationId xmlns:p14="http://schemas.microsoft.com/office/powerpoint/2010/main" val="216710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625" y="1999140"/>
            <a:ext cx="4308907" cy="4575395"/>
          </a:xfrm>
        </p:spPr>
        <p:txBody>
          <a:bodyPr vert="horz" lIns="91440" tIns="45720" rIns="91440" bIns="45720" rtlCol="0" anchor="t">
            <a:noAutofit/>
          </a:bodyPr>
          <a:lstStyle/>
          <a:p>
            <a:pPr>
              <a:lnSpc>
                <a:spcPct val="100000"/>
              </a:lnSpc>
            </a:pPr>
            <a:r>
              <a:rPr lang="en-US" dirty="0">
                <a:solidFill>
                  <a:schemeClr val="tx1">
                    <a:lumMod val="50000"/>
                  </a:schemeClr>
                </a:solidFill>
              </a:rPr>
              <a:t>In this section, you will upload the following:</a:t>
            </a:r>
          </a:p>
          <a:p>
            <a:pPr marL="285750" indent="-285750">
              <a:lnSpc>
                <a:spcPct val="100000"/>
              </a:lnSpc>
              <a:buFont typeface="Arial" panose="020B0604020202020204" pitchFamily="34" charset="0"/>
              <a:buChar char="•"/>
            </a:pPr>
            <a:r>
              <a:rPr lang="en-US" dirty="0">
                <a:solidFill>
                  <a:schemeClr val="tx1">
                    <a:lumMod val="50000"/>
                  </a:schemeClr>
                </a:solidFill>
                <a:latin typeface="Arial"/>
                <a:cs typeface="Arial"/>
              </a:rPr>
              <a:t>Your volunteer form or volunteer plan</a:t>
            </a:r>
            <a:endParaRPr lang="en-US" dirty="0">
              <a:solidFill>
                <a:schemeClr val="tx1">
                  <a:lumMod val="50000"/>
                </a:schemeClr>
              </a:solidFill>
            </a:endParaRPr>
          </a:p>
          <a:p>
            <a:pPr marL="285750" indent="-285750">
              <a:lnSpc>
                <a:spcPct val="100000"/>
              </a:lnSpc>
              <a:buChar char="•"/>
            </a:pPr>
            <a:r>
              <a:rPr lang="en-US" dirty="0">
                <a:solidFill>
                  <a:schemeClr val="tx1">
                    <a:lumMod val="50000"/>
                  </a:schemeClr>
                </a:solidFill>
                <a:latin typeface="Arial"/>
                <a:cs typeface="Arial"/>
              </a:rPr>
              <a:t>Signed Technical Standards form.</a:t>
            </a:r>
          </a:p>
          <a:p>
            <a:pPr>
              <a:lnSpc>
                <a:spcPct val="100000"/>
              </a:lnSpc>
            </a:pPr>
            <a:r>
              <a:rPr lang="en-US" dirty="0">
                <a:solidFill>
                  <a:schemeClr val="tx1">
                    <a:lumMod val="50000"/>
                  </a:schemeClr>
                </a:solidFill>
              </a:rPr>
              <a:t>You will also provide your </a:t>
            </a:r>
            <a:r>
              <a:rPr lang="en-US" b="1" dirty="0">
                <a:solidFill>
                  <a:schemeClr val="tx1">
                    <a:lumMod val="50000"/>
                  </a:schemeClr>
                </a:solidFill>
              </a:rPr>
              <a:t>personal statement</a:t>
            </a:r>
            <a:r>
              <a:rPr lang="en-US" dirty="0">
                <a:solidFill>
                  <a:schemeClr val="tx1">
                    <a:lumMod val="50000"/>
                  </a:schemeClr>
                </a:solidFill>
              </a:rPr>
              <a:t>.</a:t>
            </a:r>
          </a:p>
          <a:p>
            <a:pPr>
              <a:lnSpc>
                <a:spcPct val="100000"/>
              </a:lnSpc>
            </a:pPr>
            <a:r>
              <a:rPr lang="en-US" dirty="0">
                <a:solidFill>
                  <a:schemeClr val="tx1">
                    <a:lumMod val="50000"/>
                  </a:schemeClr>
                </a:solidFill>
              </a:rPr>
              <a:t>In this section, you will need your AAR to complete the “Prerequisite Course Form”</a:t>
            </a:r>
          </a:p>
          <a:p>
            <a:pPr>
              <a:lnSpc>
                <a:spcPct val="100000"/>
              </a:lnSpc>
            </a:pPr>
            <a:r>
              <a:rPr lang="en-US" dirty="0">
                <a:solidFill>
                  <a:schemeClr val="tx1">
                    <a:lumMod val="50000"/>
                  </a:schemeClr>
                </a:solidFill>
              </a:rPr>
              <a:t>On this form, you will input the prerequisite course grades and course credits.</a:t>
            </a:r>
          </a:p>
          <a:p>
            <a:endParaRPr lang="en-US" dirty="0">
              <a:solidFill>
                <a:schemeClr val="tx1">
                  <a:lumMod val="50000"/>
                </a:schemeClr>
              </a:solidFill>
            </a:endParaRPr>
          </a:p>
        </p:txBody>
      </p:sp>
      <p:sp>
        <p:nvSpPr>
          <p:cNvPr id="28" name="Title 3">
            <a:extLst>
              <a:ext uri="{FF2B5EF4-FFF2-40B4-BE49-F238E27FC236}">
                <a16:creationId xmlns:a16="http://schemas.microsoft.com/office/drawing/2014/main" id="{67158076-8407-C99F-D97C-1558496A59C0}"/>
              </a:ext>
            </a:extLst>
          </p:cNvPr>
          <p:cNvSpPr txBox="1">
            <a:spLocks noGrp="1"/>
          </p:cNvSpPr>
          <p:nvPr>
            <p:ph type="title"/>
          </p:nvPr>
        </p:nvSpPr>
        <p:spPr>
          <a:xfrm>
            <a:off x="373625" y="1215555"/>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4" name="Picture 3" descr="A screenshot of a medical program&#10;&#10;Description automatically generated">
            <a:extLst>
              <a:ext uri="{FF2B5EF4-FFF2-40B4-BE49-F238E27FC236}">
                <a16:creationId xmlns:a16="http://schemas.microsoft.com/office/drawing/2014/main" id="{A98DA215-EEC3-E31D-4943-5344EECCBDB1}"/>
              </a:ext>
            </a:extLst>
          </p:cNvPr>
          <p:cNvPicPr>
            <a:picLocks noChangeAspect="1"/>
          </p:cNvPicPr>
          <p:nvPr/>
        </p:nvPicPr>
        <p:blipFill>
          <a:blip r:embed="rId3"/>
          <a:stretch>
            <a:fillRect/>
          </a:stretch>
        </p:blipFill>
        <p:spPr>
          <a:xfrm>
            <a:off x="5879690" y="558481"/>
            <a:ext cx="4882095" cy="3741499"/>
          </a:xfrm>
          <a:prstGeom prst="rect">
            <a:avLst/>
          </a:prstGeom>
        </p:spPr>
      </p:pic>
      <p:pic>
        <p:nvPicPr>
          <p:cNvPr id="6" name="Picture 5" descr="A screenshot of a medical application&#10;&#10;Description automatically generated">
            <a:extLst>
              <a:ext uri="{FF2B5EF4-FFF2-40B4-BE49-F238E27FC236}">
                <a16:creationId xmlns:a16="http://schemas.microsoft.com/office/drawing/2014/main" id="{1E9DF2F8-07B0-77D2-F2AD-C0E2C69BD7FE}"/>
              </a:ext>
            </a:extLst>
          </p:cNvPr>
          <p:cNvPicPr>
            <a:picLocks noChangeAspect="1"/>
          </p:cNvPicPr>
          <p:nvPr/>
        </p:nvPicPr>
        <p:blipFill>
          <a:blip r:embed="rId4"/>
          <a:stretch>
            <a:fillRect/>
          </a:stretch>
        </p:blipFill>
        <p:spPr>
          <a:xfrm>
            <a:off x="5879690" y="3675960"/>
            <a:ext cx="4882095" cy="2623559"/>
          </a:xfrm>
          <a:prstGeom prst="rect">
            <a:avLst/>
          </a:prstGeom>
        </p:spPr>
      </p:pic>
      <p:sp>
        <p:nvSpPr>
          <p:cNvPr id="5" name="Oval 4">
            <a:extLst>
              <a:ext uri="{FF2B5EF4-FFF2-40B4-BE49-F238E27FC236}">
                <a16:creationId xmlns:a16="http://schemas.microsoft.com/office/drawing/2014/main" id="{62743C3D-E49F-3C48-7D81-2BD34B4DCC34}"/>
              </a:ext>
            </a:extLst>
          </p:cNvPr>
          <p:cNvSpPr/>
          <p:nvPr/>
        </p:nvSpPr>
        <p:spPr>
          <a:xfrm>
            <a:off x="6901962" y="5961185"/>
            <a:ext cx="465992" cy="2110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BC9DEE2-E712-F5BF-C20B-FF43110FDE8C}"/>
              </a:ext>
            </a:extLst>
          </p:cNvPr>
          <p:cNvCxnSpPr>
            <a:cxnSpLocks/>
          </p:cNvCxnSpPr>
          <p:nvPr/>
        </p:nvCxnSpPr>
        <p:spPr>
          <a:xfrm>
            <a:off x="3920150" y="5033727"/>
            <a:ext cx="2915216" cy="1013988"/>
          </a:xfrm>
          <a:prstGeom prst="straightConnector1">
            <a:avLst/>
          </a:prstGeom>
          <a:ln>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3227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620C0-DCC6-40D4-A31D-AE4C471566F7}"/>
              </a:ext>
            </a:extLst>
          </p:cNvPr>
          <p:cNvSpPr>
            <a:spLocks noGrp="1"/>
          </p:cNvSpPr>
          <p:nvPr>
            <p:ph type="body" idx="1"/>
          </p:nvPr>
        </p:nvSpPr>
        <p:spPr>
          <a:xfrm>
            <a:off x="640589" y="1864143"/>
            <a:ext cx="4002532" cy="2768327"/>
          </a:xfrm>
        </p:spPr>
        <p:txBody>
          <a:bodyPr/>
          <a:lstStyle/>
          <a:p>
            <a:r>
              <a:rPr lang="en-US" sz="1600" dirty="0">
                <a:solidFill>
                  <a:schemeClr val="accent4">
                    <a:lumMod val="50000"/>
                  </a:schemeClr>
                </a:solidFill>
              </a:rPr>
              <a:t>This document will need to be </a:t>
            </a:r>
            <a:r>
              <a:rPr lang="en-US" sz="1600" b="1" dirty="0">
                <a:solidFill>
                  <a:schemeClr val="accent4">
                    <a:lumMod val="50000"/>
                  </a:schemeClr>
                </a:solidFill>
              </a:rPr>
              <a:t>downloaded, printed and manually signed.</a:t>
            </a:r>
          </a:p>
          <a:p>
            <a:r>
              <a:rPr lang="en-US" sz="1600" dirty="0">
                <a:solidFill>
                  <a:schemeClr val="accent4">
                    <a:lumMod val="50000"/>
                  </a:schemeClr>
                </a:solidFill>
              </a:rPr>
              <a:t>You will select </a:t>
            </a:r>
            <a:r>
              <a:rPr lang="en-US" sz="1600" b="1" dirty="0">
                <a:solidFill>
                  <a:schemeClr val="accent4">
                    <a:lumMod val="50000"/>
                  </a:schemeClr>
                </a:solidFill>
              </a:rPr>
              <a:t>ONE </a:t>
            </a:r>
            <a:r>
              <a:rPr lang="en-US" sz="1600" dirty="0">
                <a:solidFill>
                  <a:schemeClr val="accent4">
                    <a:lumMod val="50000"/>
                  </a:schemeClr>
                </a:solidFill>
              </a:rPr>
              <a:t>of the statements that </a:t>
            </a:r>
            <a:r>
              <a:rPr lang="en-US" sz="1600" b="1" dirty="0">
                <a:solidFill>
                  <a:schemeClr val="accent4">
                    <a:lumMod val="50000"/>
                  </a:schemeClr>
                </a:solidFill>
              </a:rPr>
              <a:t>best applies to you</a:t>
            </a:r>
            <a:r>
              <a:rPr lang="en-US" sz="1600" dirty="0">
                <a:solidFill>
                  <a:schemeClr val="accent4">
                    <a:lumMod val="50000"/>
                  </a:schemeClr>
                </a:solidFill>
              </a:rPr>
              <a:t>.</a:t>
            </a:r>
          </a:p>
          <a:p>
            <a:r>
              <a:rPr lang="en-US" sz="1600" dirty="0">
                <a:solidFill>
                  <a:schemeClr val="accent4">
                    <a:lumMod val="50000"/>
                  </a:schemeClr>
                </a:solidFill>
              </a:rPr>
              <a:t>You will then need to </a:t>
            </a:r>
            <a:r>
              <a:rPr lang="en-US" sz="1600" b="1" dirty="0">
                <a:solidFill>
                  <a:schemeClr val="accent4">
                    <a:lumMod val="50000"/>
                  </a:schemeClr>
                </a:solidFill>
              </a:rPr>
              <a:t>UPLOAD</a:t>
            </a:r>
            <a:r>
              <a:rPr lang="en-US" sz="1600" dirty="0">
                <a:solidFill>
                  <a:schemeClr val="accent4">
                    <a:lumMod val="50000"/>
                  </a:schemeClr>
                </a:solidFill>
              </a:rPr>
              <a:t> the signed page to your application.</a:t>
            </a:r>
          </a:p>
          <a:p>
            <a:r>
              <a:rPr lang="en-US" sz="1600" dirty="0">
                <a:solidFill>
                  <a:schemeClr val="accent4">
                    <a:lumMod val="50000"/>
                  </a:schemeClr>
                </a:solidFill>
              </a:rPr>
              <a:t>Electronic signatures and typed signatures will </a:t>
            </a:r>
            <a:r>
              <a:rPr lang="en-US" sz="1600" b="1" dirty="0">
                <a:solidFill>
                  <a:schemeClr val="accent4">
                    <a:lumMod val="50000"/>
                  </a:schemeClr>
                </a:solidFill>
              </a:rPr>
              <a:t>NOT </a:t>
            </a:r>
            <a:r>
              <a:rPr lang="en-US" sz="1600" dirty="0">
                <a:solidFill>
                  <a:schemeClr val="accent4">
                    <a:lumMod val="50000"/>
                  </a:schemeClr>
                </a:solidFill>
              </a:rPr>
              <a:t>be accepted.  </a:t>
            </a:r>
            <a:r>
              <a:rPr lang="en-US" sz="1600" b="1" dirty="0">
                <a:solidFill>
                  <a:schemeClr val="accent4">
                    <a:lumMod val="50000"/>
                  </a:schemeClr>
                </a:solidFill>
              </a:rPr>
              <a:t>You must print and manually SIGN  this document</a:t>
            </a:r>
            <a:r>
              <a:rPr lang="en-US" sz="1600" dirty="0">
                <a:solidFill>
                  <a:schemeClr val="accent4">
                    <a:lumMod val="50000"/>
                  </a:schemeClr>
                </a:solidFill>
              </a:rPr>
              <a:t>. You will be contacted to re-submit this form if you provide an electronic signature (such as a signature signed on a phone or iPad) or if you type your name.</a:t>
            </a:r>
          </a:p>
        </p:txBody>
      </p:sp>
      <p:sp>
        <p:nvSpPr>
          <p:cNvPr id="4" name="Title 3">
            <a:extLst>
              <a:ext uri="{FF2B5EF4-FFF2-40B4-BE49-F238E27FC236}">
                <a16:creationId xmlns:a16="http://schemas.microsoft.com/office/drawing/2014/main" id="{1C9284B5-96A6-4436-9036-4CFB70B3A55A}"/>
              </a:ext>
            </a:extLst>
          </p:cNvPr>
          <p:cNvSpPr>
            <a:spLocks noGrp="1"/>
          </p:cNvSpPr>
          <p:nvPr>
            <p:ph type="title"/>
          </p:nvPr>
        </p:nvSpPr>
        <p:spPr>
          <a:xfrm>
            <a:off x="566928" y="1133856"/>
            <a:ext cx="4531638" cy="573024"/>
          </a:xfrm>
        </p:spPr>
        <p:txBody>
          <a:bodyPr>
            <a:normAutofit fontScale="90000"/>
          </a:bodyPr>
          <a:lstStyle/>
          <a:p>
            <a:r>
              <a:rPr lang="en-US" dirty="0"/>
              <a:t>TECHNICAL STANDARDS</a:t>
            </a:r>
          </a:p>
        </p:txBody>
      </p:sp>
      <p:pic>
        <p:nvPicPr>
          <p:cNvPr id="7" name="Picture 6">
            <a:extLst>
              <a:ext uri="{FF2B5EF4-FFF2-40B4-BE49-F238E27FC236}">
                <a16:creationId xmlns:a16="http://schemas.microsoft.com/office/drawing/2014/main" id="{8E99F59C-ADDE-489F-9811-1123FF0EB79F}"/>
              </a:ext>
            </a:extLst>
          </p:cNvPr>
          <p:cNvPicPr>
            <a:picLocks noChangeAspect="1"/>
          </p:cNvPicPr>
          <p:nvPr/>
        </p:nvPicPr>
        <p:blipFill>
          <a:blip r:embed="rId2"/>
          <a:stretch>
            <a:fillRect/>
          </a:stretch>
        </p:blipFill>
        <p:spPr>
          <a:xfrm>
            <a:off x="5987549" y="97736"/>
            <a:ext cx="5637523" cy="6662527"/>
          </a:xfrm>
          <a:prstGeom prst="rect">
            <a:avLst/>
          </a:prstGeom>
        </p:spPr>
      </p:pic>
    </p:spTree>
    <p:extLst>
      <p:ext uri="{BB962C8B-B14F-4D97-AF65-F5344CB8AC3E}">
        <p14:creationId xmlns:p14="http://schemas.microsoft.com/office/powerpoint/2010/main" val="415977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F3A0B-08DC-FD66-CA61-14EF965E44A6}"/>
              </a:ext>
            </a:extLst>
          </p:cNvPr>
          <p:cNvSpPr>
            <a:spLocks noGrp="1"/>
          </p:cNvSpPr>
          <p:nvPr>
            <p:ph type="body" idx="1"/>
          </p:nvPr>
        </p:nvSpPr>
        <p:spPr>
          <a:xfrm>
            <a:off x="566928" y="1772076"/>
            <a:ext cx="10740850" cy="1258506"/>
          </a:xfrm>
        </p:spPr>
        <p:txBody>
          <a:bodyPr/>
          <a:lstStyle/>
          <a:p>
            <a:pPr>
              <a:lnSpc>
                <a:spcPct val="100000"/>
              </a:lnSpc>
            </a:pPr>
            <a:r>
              <a:rPr lang="en-US" sz="1400" b="1" dirty="0">
                <a:solidFill>
                  <a:schemeClr val="accent6"/>
                </a:solidFill>
                <a:latin typeface="+mj-lt"/>
              </a:rPr>
              <a:t>PREREQUISITE COURSE FORM:</a:t>
            </a:r>
          </a:p>
          <a:p>
            <a:pPr>
              <a:lnSpc>
                <a:spcPct val="100000"/>
              </a:lnSpc>
            </a:pPr>
            <a:r>
              <a:rPr lang="en-US" sz="1400" i="0" dirty="0">
                <a:solidFill>
                  <a:srgbClr val="000000"/>
                </a:solidFill>
                <a:effectLst/>
                <a:latin typeface="+mj-lt"/>
              </a:rPr>
              <a:t>When you click to view the Occupational Therapy BS/MS Prerequisite Course Form, you will be led to this page. There will be a series of fields that are pre-populated with the required prerequisite course numbers.</a:t>
            </a:r>
          </a:p>
          <a:p>
            <a:pPr>
              <a:lnSpc>
                <a:spcPct val="100000"/>
              </a:lnSpc>
            </a:pPr>
            <a:r>
              <a:rPr lang="en-US" sz="1400" dirty="0">
                <a:solidFill>
                  <a:srgbClr val="000000"/>
                </a:solidFill>
                <a:latin typeface="+mj-lt"/>
              </a:rPr>
              <a:t>There are two sections on this form that we will go over.</a:t>
            </a:r>
          </a:p>
        </p:txBody>
      </p:sp>
      <p:sp>
        <p:nvSpPr>
          <p:cNvPr id="4" name="Title 3">
            <a:extLst>
              <a:ext uri="{FF2B5EF4-FFF2-40B4-BE49-F238E27FC236}">
                <a16:creationId xmlns:a16="http://schemas.microsoft.com/office/drawing/2014/main" id="{15C15B71-B258-7DB0-FE45-F4935C7ACDBE}"/>
              </a:ext>
            </a:extLst>
          </p:cNvPr>
          <p:cNvSpPr>
            <a:spLocks noGrp="1"/>
          </p:cNvSpPr>
          <p:nvPr>
            <p:ph type="title"/>
          </p:nvPr>
        </p:nvSpPr>
        <p:spPr>
          <a:xfrm>
            <a:off x="566928" y="1119448"/>
            <a:ext cx="10249118" cy="539535"/>
          </a:xfrm>
        </p:spPr>
        <p:txBody>
          <a:bodyPr>
            <a:noAutofit/>
          </a:bodyPr>
          <a:lstStyle/>
          <a:p>
            <a:r>
              <a:rPr lang="en-US" sz="2300" dirty="0"/>
              <a:t>SCHOOL OF PUBLIC HEALTH &amp; HEALTH PROFESSIONS QUESTIONS</a:t>
            </a:r>
          </a:p>
        </p:txBody>
      </p:sp>
      <p:pic>
        <p:nvPicPr>
          <p:cNvPr id="7" name="Picture 6" descr="A screenshot of a computer application form&#10;&#10;Description automatically generated">
            <a:extLst>
              <a:ext uri="{FF2B5EF4-FFF2-40B4-BE49-F238E27FC236}">
                <a16:creationId xmlns:a16="http://schemas.microsoft.com/office/drawing/2014/main" id="{343DDEEA-3222-D086-EF48-322DD72FF784}"/>
              </a:ext>
            </a:extLst>
          </p:cNvPr>
          <p:cNvPicPr>
            <a:picLocks noChangeAspect="1"/>
          </p:cNvPicPr>
          <p:nvPr/>
        </p:nvPicPr>
        <p:blipFill>
          <a:blip r:embed="rId2"/>
          <a:srcRect r="3607"/>
          <a:stretch/>
        </p:blipFill>
        <p:spPr>
          <a:xfrm>
            <a:off x="2897109" y="3030582"/>
            <a:ext cx="6937499" cy="3512043"/>
          </a:xfrm>
          <a:prstGeom prst="rect">
            <a:avLst/>
          </a:prstGeom>
        </p:spPr>
      </p:pic>
    </p:spTree>
    <p:extLst>
      <p:ext uri="{BB962C8B-B14F-4D97-AF65-F5344CB8AC3E}">
        <p14:creationId xmlns:p14="http://schemas.microsoft.com/office/powerpoint/2010/main" val="402420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195A-9D43-83F5-54A1-0F3AA7A939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F65AA-2490-CC3E-7C65-CC7C63DBDB81}"/>
              </a:ext>
            </a:extLst>
          </p:cNvPr>
          <p:cNvSpPr>
            <a:spLocks noGrp="1"/>
          </p:cNvSpPr>
          <p:nvPr>
            <p:ph type="title"/>
          </p:nvPr>
        </p:nvSpPr>
        <p:spPr>
          <a:xfrm>
            <a:off x="672887" y="1081247"/>
            <a:ext cx="10482793" cy="551610"/>
          </a:xfrm>
        </p:spPr>
        <p:txBody>
          <a:bodyPr>
            <a:noAutofit/>
          </a:bodyPr>
          <a:lstStyle/>
          <a:p>
            <a:r>
              <a:rPr lang="en-US" sz="2300" dirty="0"/>
              <a:t>SCHOOL OF PUBLIC HEALTH &amp; HEALTH PROFESSIONS QUESTIONS</a:t>
            </a:r>
          </a:p>
        </p:txBody>
      </p:sp>
      <p:pic>
        <p:nvPicPr>
          <p:cNvPr id="5" name="Picture 4" descr="A white background with black text&#10;&#10;Description automatically generated">
            <a:extLst>
              <a:ext uri="{FF2B5EF4-FFF2-40B4-BE49-F238E27FC236}">
                <a16:creationId xmlns:a16="http://schemas.microsoft.com/office/drawing/2014/main" id="{FD36D435-250E-59F6-29C7-18537545F542}"/>
              </a:ext>
            </a:extLst>
          </p:cNvPr>
          <p:cNvPicPr>
            <a:picLocks noChangeAspect="1"/>
          </p:cNvPicPr>
          <p:nvPr/>
        </p:nvPicPr>
        <p:blipFill>
          <a:blip r:embed="rId2"/>
          <a:stretch>
            <a:fillRect/>
          </a:stretch>
        </p:blipFill>
        <p:spPr>
          <a:xfrm>
            <a:off x="728980" y="2957481"/>
            <a:ext cx="7772400" cy="1561052"/>
          </a:xfrm>
          <a:prstGeom prst="rect">
            <a:avLst/>
          </a:prstGeom>
        </p:spPr>
      </p:pic>
      <p:pic>
        <p:nvPicPr>
          <p:cNvPr id="8" name="Picture 7" descr="A screenshot of a website&#10;&#10;Description automatically generated">
            <a:extLst>
              <a:ext uri="{FF2B5EF4-FFF2-40B4-BE49-F238E27FC236}">
                <a16:creationId xmlns:a16="http://schemas.microsoft.com/office/drawing/2014/main" id="{47EEDA33-76E0-9B39-79F1-0FE39256CDCD}"/>
              </a:ext>
            </a:extLst>
          </p:cNvPr>
          <p:cNvPicPr>
            <a:picLocks noChangeAspect="1"/>
          </p:cNvPicPr>
          <p:nvPr/>
        </p:nvPicPr>
        <p:blipFill>
          <a:blip r:embed="rId3"/>
          <a:stretch>
            <a:fillRect/>
          </a:stretch>
        </p:blipFill>
        <p:spPr>
          <a:xfrm>
            <a:off x="728980" y="4447904"/>
            <a:ext cx="7772400" cy="1852146"/>
          </a:xfrm>
          <a:prstGeom prst="rect">
            <a:avLst/>
          </a:prstGeom>
        </p:spPr>
      </p:pic>
      <p:sp>
        <p:nvSpPr>
          <p:cNvPr id="9" name="TextBox 8">
            <a:extLst>
              <a:ext uri="{FF2B5EF4-FFF2-40B4-BE49-F238E27FC236}">
                <a16:creationId xmlns:a16="http://schemas.microsoft.com/office/drawing/2014/main" id="{4C5C8FDD-F700-2C8A-3299-FB65B236848F}"/>
              </a:ext>
            </a:extLst>
          </p:cNvPr>
          <p:cNvSpPr txBox="1"/>
          <p:nvPr/>
        </p:nvSpPr>
        <p:spPr>
          <a:xfrm>
            <a:off x="672887" y="1620353"/>
            <a:ext cx="10848553" cy="1169551"/>
          </a:xfrm>
          <a:prstGeom prst="rect">
            <a:avLst/>
          </a:prstGeom>
          <a:noFill/>
        </p:spPr>
        <p:txBody>
          <a:bodyPr wrap="square" rtlCol="0">
            <a:spAutoFit/>
          </a:bodyPr>
          <a:lstStyle/>
          <a:p>
            <a:r>
              <a:rPr lang="en-US" sz="1400" dirty="0">
                <a:solidFill>
                  <a:schemeClr val="accent4">
                    <a:lumMod val="50000"/>
                  </a:schemeClr>
                </a:solidFill>
              </a:rPr>
              <a:t>The first section is found at the top of the page.  Here, you will see a question asking if you are planning to retake any of the prerequisite courses listed on the prerequisite form.</a:t>
            </a:r>
          </a:p>
          <a:p>
            <a:endParaRPr lang="en-US" sz="1400" dirty="0">
              <a:solidFill>
                <a:schemeClr val="accent4">
                  <a:lumMod val="50000"/>
                </a:schemeClr>
              </a:solidFill>
            </a:endParaRPr>
          </a:p>
          <a:p>
            <a:r>
              <a:rPr lang="en-US" sz="1400" dirty="0">
                <a:solidFill>
                  <a:schemeClr val="accent4">
                    <a:lumMod val="50000"/>
                  </a:schemeClr>
                </a:solidFill>
              </a:rPr>
              <a:t> - If you click “no” you can move on to the next part and begin to input your classes.  </a:t>
            </a:r>
          </a:p>
          <a:p>
            <a:r>
              <a:rPr lang="en-US" sz="1400" dirty="0">
                <a:solidFill>
                  <a:schemeClr val="accent4">
                    <a:lumMod val="50000"/>
                  </a:schemeClr>
                </a:solidFill>
              </a:rPr>
              <a:t> - If you click “yes”, you will need to add the courses that you will be retaking along with what semester you will be retaking them in.</a:t>
            </a:r>
          </a:p>
        </p:txBody>
      </p:sp>
    </p:spTree>
    <p:extLst>
      <p:ext uri="{BB962C8B-B14F-4D97-AF65-F5344CB8AC3E}">
        <p14:creationId xmlns:p14="http://schemas.microsoft.com/office/powerpoint/2010/main" val="187259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5B1512E-C585-4199-BDE4-51AFAEF6EFF7}"/>
              </a:ext>
            </a:extLst>
          </p:cNvPr>
          <p:cNvSpPr>
            <a:spLocks noGrp="1"/>
          </p:cNvSpPr>
          <p:nvPr>
            <p:ph type="body" idx="1"/>
          </p:nvPr>
        </p:nvSpPr>
        <p:spPr>
          <a:xfrm>
            <a:off x="346718" y="1956436"/>
            <a:ext cx="4641628" cy="2768327"/>
          </a:xfrm>
        </p:spPr>
        <p:txBody>
          <a:bodyPr/>
          <a:lstStyle/>
          <a:p>
            <a:pPr algn="ctr">
              <a:lnSpc>
                <a:spcPct val="100000"/>
              </a:lnSpc>
            </a:pPr>
            <a:r>
              <a:rPr lang="en-US" sz="1600" b="1" dirty="0">
                <a:solidFill>
                  <a:schemeClr val="accent6"/>
                </a:solidFill>
                <a:latin typeface="+mj-lt"/>
              </a:rPr>
              <a:t>PREREQUISITE COURSE FORM:</a:t>
            </a:r>
          </a:p>
          <a:p>
            <a:pPr>
              <a:lnSpc>
                <a:spcPct val="100000"/>
              </a:lnSpc>
            </a:pPr>
            <a:r>
              <a:rPr lang="en-US" sz="1600" i="0" dirty="0">
                <a:solidFill>
                  <a:srgbClr val="000000"/>
                </a:solidFill>
                <a:effectLst/>
                <a:latin typeface="+mj-lt"/>
              </a:rPr>
              <a:t>After you complete the first part of this form, you can begin to input your prerequisite courses.</a:t>
            </a:r>
          </a:p>
          <a:p>
            <a:pPr>
              <a:lnSpc>
                <a:spcPct val="100000"/>
              </a:lnSpc>
            </a:pPr>
            <a:r>
              <a:rPr lang="en-US" sz="1600" b="1" dirty="0">
                <a:solidFill>
                  <a:srgbClr val="000000"/>
                </a:solidFill>
                <a:latin typeface="+mj-lt"/>
              </a:rPr>
              <a:t>It is in this section where you will input the classes you have taken as they appear on your AAR, as well as the classes you plan to take in the Spring semester.</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courses this fall, select “Completed” (by that time you complete this application, you will have your fall grades and will be able to add them)</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them in the Spring, select “In Progress”</a:t>
            </a:r>
          </a:p>
          <a:p>
            <a:pPr marL="285750" indent="-285750">
              <a:lnSpc>
                <a:spcPct val="100000"/>
              </a:lnSpc>
              <a:buFont typeface="Arial" panose="020B0604020202020204" pitchFamily="34" charset="0"/>
              <a:buChar char="•"/>
            </a:pPr>
            <a:r>
              <a:rPr lang="en-US" sz="1600" dirty="0">
                <a:solidFill>
                  <a:srgbClr val="000000"/>
                </a:solidFill>
                <a:latin typeface="+mj-lt"/>
              </a:rPr>
              <a:t>When this form is complete, click “Submit”.  If not, click “Save for later”</a:t>
            </a:r>
          </a:p>
        </p:txBody>
      </p:sp>
      <p:sp>
        <p:nvSpPr>
          <p:cNvPr id="16" name="Title 3">
            <a:extLst>
              <a:ext uri="{FF2B5EF4-FFF2-40B4-BE49-F238E27FC236}">
                <a16:creationId xmlns:a16="http://schemas.microsoft.com/office/drawing/2014/main" id="{F3CD3CB9-2A2C-639E-B0C1-E4ADCBF26ACD}"/>
              </a:ext>
            </a:extLst>
          </p:cNvPr>
          <p:cNvSpPr txBox="1">
            <a:spLocks noGrp="1"/>
          </p:cNvSpPr>
          <p:nvPr>
            <p:ph type="title"/>
          </p:nvPr>
        </p:nvSpPr>
        <p:spPr>
          <a:xfrm>
            <a:off x="346718" y="1133158"/>
            <a:ext cx="9865197" cy="5258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3" name="Picture 2" descr="A screenshot of a survey&#10;&#10;Description automatically generated">
            <a:extLst>
              <a:ext uri="{FF2B5EF4-FFF2-40B4-BE49-F238E27FC236}">
                <a16:creationId xmlns:a16="http://schemas.microsoft.com/office/drawing/2014/main" id="{0EBAC556-BBBF-AFD7-FF8D-62F48D7E6670}"/>
              </a:ext>
            </a:extLst>
          </p:cNvPr>
          <p:cNvPicPr>
            <a:picLocks noChangeAspect="1"/>
          </p:cNvPicPr>
          <p:nvPr/>
        </p:nvPicPr>
        <p:blipFill>
          <a:blip r:embed="rId2"/>
          <a:stretch>
            <a:fillRect/>
          </a:stretch>
        </p:blipFill>
        <p:spPr>
          <a:xfrm>
            <a:off x="5405854" y="2184400"/>
            <a:ext cx="6451658" cy="2628900"/>
          </a:xfrm>
          <a:prstGeom prst="rect">
            <a:avLst/>
          </a:prstGeom>
        </p:spPr>
      </p:pic>
    </p:spTree>
    <p:extLst>
      <p:ext uri="{BB962C8B-B14F-4D97-AF65-F5344CB8AC3E}">
        <p14:creationId xmlns:p14="http://schemas.microsoft.com/office/powerpoint/2010/main" val="2328871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5D5A8-78C4-4994-A212-EA92993CE91D}"/>
              </a:ext>
            </a:extLst>
          </p:cNvPr>
          <p:cNvSpPr>
            <a:spLocks noGrp="1"/>
          </p:cNvSpPr>
          <p:nvPr>
            <p:ph type="body" idx="1"/>
          </p:nvPr>
        </p:nvSpPr>
        <p:spPr>
          <a:xfrm>
            <a:off x="389146" y="2026831"/>
            <a:ext cx="4002532" cy="3921938"/>
          </a:xfrm>
        </p:spPr>
        <p:txBody>
          <a:bodyPr/>
          <a:lstStyle/>
          <a:p>
            <a:pPr algn="ctr"/>
            <a:r>
              <a:rPr lang="en-US" sz="1400" dirty="0">
                <a:solidFill>
                  <a:schemeClr val="accent4">
                    <a:lumMod val="75000"/>
                  </a:schemeClr>
                </a:solidFill>
              </a:rPr>
              <a:t>Course Number will be pre-populated – this</a:t>
            </a:r>
            <a:r>
              <a:rPr lang="en-US" sz="1400" i="1" dirty="0">
                <a:solidFill>
                  <a:schemeClr val="accent4">
                    <a:lumMod val="75000"/>
                  </a:schemeClr>
                </a:solidFill>
              </a:rPr>
              <a:t> </a:t>
            </a:r>
            <a:r>
              <a:rPr lang="en-US" sz="1400" b="1" i="1" dirty="0">
                <a:solidFill>
                  <a:schemeClr val="accent4">
                    <a:lumMod val="75000"/>
                  </a:schemeClr>
                </a:solidFill>
              </a:rPr>
              <a:t>can</a:t>
            </a:r>
            <a:r>
              <a:rPr lang="en-US" sz="1400" i="1" dirty="0">
                <a:solidFill>
                  <a:schemeClr val="accent4">
                    <a:lumMod val="75000"/>
                  </a:schemeClr>
                </a:solidFill>
              </a:rPr>
              <a:t> </a:t>
            </a:r>
            <a:r>
              <a:rPr lang="en-US" sz="1400" dirty="0">
                <a:solidFill>
                  <a:schemeClr val="accent4">
                    <a:lumMod val="75000"/>
                  </a:schemeClr>
                </a:solidFill>
              </a:rPr>
              <a:t>be changed if you have taken an alternate (ex: instead of STA 119, you took PSY 207 – you can enter that information here.)</a:t>
            </a:r>
          </a:p>
          <a:p>
            <a:pPr marL="285750" indent="-285750">
              <a:buFont typeface="Arial" panose="020B0604020202020204" pitchFamily="34" charset="0"/>
              <a:buChar char="•"/>
            </a:pPr>
            <a:r>
              <a:rPr lang="en-US" sz="1400" dirty="0">
                <a:solidFill>
                  <a:schemeClr val="accent4">
                    <a:lumMod val="75000"/>
                  </a:schemeClr>
                </a:solidFill>
              </a:rPr>
              <a:t>You will need to input the semester and year you have taken or intend to take the course</a:t>
            </a:r>
          </a:p>
          <a:p>
            <a:pPr marL="285750" indent="-285750">
              <a:buFont typeface="Arial" panose="020B0604020202020204" pitchFamily="34" charset="0"/>
              <a:buChar char="•"/>
            </a:pPr>
            <a:r>
              <a:rPr lang="en-US" sz="1400" dirty="0">
                <a:solidFill>
                  <a:schemeClr val="accent4">
                    <a:lumMod val="75000"/>
                  </a:schemeClr>
                </a:solidFill>
              </a:rPr>
              <a:t>If you have taken a course &amp; select “Completed”, a “Grade” field and “Credit Hours” field will appear for you to fill in</a:t>
            </a:r>
          </a:p>
          <a:p>
            <a:endParaRPr lang="en-US" sz="1400" dirty="0"/>
          </a:p>
        </p:txBody>
      </p:sp>
      <p:sp>
        <p:nvSpPr>
          <p:cNvPr id="8" name="Title 3">
            <a:extLst>
              <a:ext uri="{FF2B5EF4-FFF2-40B4-BE49-F238E27FC236}">
                <a16:creationId xmlns:a16="http://schemas.microsoft.com/office/drawing/2014/main" id="{3DDA28D1-9F18-45DA-49C1-589D836A3A74}"/>
              </a:ext>
            </a:extLst>
          </p:cNvPr>
          <p:cNvSpPr txBox="1">
            <a:spLocks noGrp="1"/>
          </p:cNvSpPr>
          <p:nvPr>
            <p:ph type="title"/>
          </p:nvPr>
        </p:nvSpPr>
        <p:spPr>
          <a:xfrm>
            <a:off x="389146" y="1316038"/>
            <a:ext cx="11110912" cy="4474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4" name="Picture 3" descr="A screenshot of a medical survey&#10;&#10;Description automatically generated">
            <a:extLst>
              <a:ext uri="{FF2B5EF4-FFF2-40B4-BE49-F238E27FC236}">
                <a16:creationId xmlns:a16="http://schemas.microsoft.com/office/drawing/2014/main" id="{84E1DD9C-94D5-0934-68E7-A82645FC7DE8}"/>
              </a:ext>
            </a:extLst>
          </p:cNvPr>
          <p:cNvPicPr>
            <a:picLocks noChangeAspect="1"/>
          </p:cNvPicPr>
          <p:nvPr/>
        </p:nvPicPr>
        <p:blipFill>
          <a:blip r:embed="rId2"/>
          <a:stretch>
            <a:fillRect/>
          </a:stretch>
        </p:blipFill>
        <p:spPr>
          <a:xfrm>
            <a:off x="4921458" y="2026831"/>
            <a:ext cx="6578600" cy="3606800"/>
          </a:xfrm>
          <a:prstGeom prst="rect">
            <a:avLst/>
          </a:prstGeom>
        </p:spPr>
      </p:pic>
    </p:spTree>
    <p:extLst>
      <p:ext uri="{BB962C8B-B14F-4D97-AF65-F5344CB8AC3E}">
        <p14:creationId xmlns:p14="http://schemas.microsoft.com/office/powerpoint/2010/main" val="288785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8827" y="958253"/>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WHERE CAN I FIND THE APPLICATION?</a:t>
            </a:r>
          </a:p>
        </p:txBody>
      </p:sp>
      <p:sp>
        <p:nvSpPr>
          <p:cNvPr id="5" name="Text Placeholder 1"/>
          <p:cNvSpPr txBox="1">
            <a:spLocks/>
          </p:cNvSpPr>
          <p:nvPr/>
        </p:nvSpPr>
        <p:spPr>
          <a:xfrm>
            <a:off x="463746" y="2085476"/>
            <a:ext cx="10201935" cy="1166243"/>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rgbClr val="828383"/>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lumMod val="50000"/>
                  </a:schemeClr>
                </a:solidFill>
                <a:latin typeface="Arial"/>
                <a:cs typeface="Arial"/>
              </a:rPr>
              <a:t>The simplest way to access the application is by clicking this link:  </a:t>
            </a:r>
            <a:endParaRPr lang="en-US" dirty="0">
              <a:latin typeface="Arial" panose="020B0604020202020204"/>
            </a:endParaRPr>
          </a:p>
          <a:p>
            <a:r>
              <a:rPr lang="en-US" dirty="0">
                <a:latin typeface="Arial"/>
                <a:cs typeface="Arial"/>
                <a:hlinkClick r:id="rId3"/>
              </a:rPr>
              <a:t>https://grad.buffalo.edu/programs/occupational-science-bs-occupational-therapy-ms.html</a:t>
            </a:r>
            <a:endParaRPr lang="en-US" dirty="0">
              <a:cs typeface="Arial"/>
            </a:endParaRPr>
          </a:p>
          <a:p>
            <a:endParaRPr lang="en-US" dirty="0"/>
          </a:p>
        </p:txBody>
      </p:sp>
      <p:pic>
        <p:nvPicPr>
          <p:cNvPr id="3" name="Picture 2" descr="A screenshot of a medical program&#10;&#10;Description automatically generated">
            <a:extLst>
              <a:ext uri="{FF2B5EF4-FFF2-40B4-BE49-F238E27FC236}">
                <a16:creationId xmlns:a16="http://schemas.microsoft.com/office/drawing/2014/main" id="{EFE48B9C-5C3E-56C1-1A38-7531B0AC8487}"/>
              </a:ext>
            </a:extLst>
          </p:cNvPr>
          <p:cNvPicPr>
            <a:picLocks noChangeAspect="1"/>
          </p:cNvPicPr>
          <p:nvPr/>
        </p:nvPicPr>
        <p:blipFill rotWithShape="1">
          <a:blip r:embed="rId4"/>
          <a:srcRect l="-1104" t="14983" r="-1159"/>
          <a:stretch/>
        </p:blipFill>
        <p:spPr>
          <a:xfrm>
            <a:off x="2634559" y="3316571"/>
            <a:ext cx="6391647" cy="3129496"/>
          </a:xfrm>
          <a:prstGeom prst="rect">
            <a:avLst/>
          </a:prstGeom>
        </p:spPr>
      </p:pic>
    </p:spTree>
    <p:extLst>
      <p:ext uri="{BB962C8B-B14F-4D97-AF65-F5344CB8AC3E}">
        <p14:creationId xmlns:p14="http://schemas.microsoft.com/office/powerpoint/2010/main" val="8323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173A5-4EF4-51DA-B7DC-8EF4FA601DA4}"/>
            </a:ext>
          </a:extLst>
        </p:cNvPr>
        <p:cNvGrpSpPr/>
        <p:nvPr/>
      </p:nvGrpSpPr>
      <p:grpSpPr>
        <a:xfrm>
          <a:off x="0" y="0"/>
          <a:ext cx="0" cy="0"/>
          <a:chOff x="0" y="0"/>
          <a:chExt cx="0" cy="0"/>
        </a:xfrm>
      </p:grpSpPr>
      <p:sp>
        <p:nvSpPr>
          <p:cNvPr id="12" name="Text Placeholder 2">
            <a:extLst>
              <a:ext uri="{FF2B5EF4-FFF2-40B4-BE49-F238E27FC236}">
                <a16:creationId xmlns:a16="http://schemas.microsoft.com/office/drawing/2014/main" id="{69626C29-273D-7C8A-24DF-1A660761DCF6}"/>
              </a:ext>
            </a:extLst>
          </p:cNvPr>
          <p:cNvSpPr>
            <a:spLocks noGrp="1"/>
          </p:cNvSpPr>
          <p:nvPr>
            <p:ph type="body" idx="1"/>
          </p:nvPr>
        </p:nvSpPr>
        <p:spPr>
          <a:xfrm>
            <a:off x="385907" y="1664471"/>
            <a:ext cx="11121638" cy="1312318"/>
          </a:xfrm>
        </p:spPr>
        <p:txBody>
          <a:bodyPr/>
          <a:lstStyle/>
          <a:p>
            <a:pPr algn="ctr">
              <a:lnSpc>
                <a:spcPct val="100000"/>
              </a:lnSpc>
            </a:pPr>
            <a:r>
              <a:rPr lang="en-US" sz="1400" b="1" dirty="0">
                <a:solidFill>
                  <a:srgbClr val="000000"/>
                </a:solidFill>
                <a:latin typeface="+mj-lt"/>
              </a:rPr>
              <a:t>NEW THIS YEAR!</a:t>
            </a:r>
          </a:p>
          <a:p>
            <a:pPr algn="ctr">
              <a:lnSpc>
                <a:spcPct val="100000"/>
              </a:lnSpc>
            </a:pPr>
            <a:endParaRPr lang="en-US" sz="200" b="1" dirty="0">
              <a:solidFill>
                <a:srgbClr val="000000"/>
              </a:solidFill>
              <a:latin typeface="+mj-lt"/>
            </a:endParaRPr>
          </a:p>
          <a:p>
            <a:pPr algn="ctr">
              <a:lnSpc>
                <a:spcPct val="100000"/>
              </a:lnSpc>
              <a:spcBef>
                <a:spcPts val="0"/>
              </a:spcBef>
            </a:pPr>
            <a:r>
              <a:rPr lang="en-US" sz="1400" dirty="0">
                <a:solidFill>
                  <a:srgbClr val="000000"/>
                </a:solidFill>
                <a:latin typeface="+mj-lt"/>
              </a:rPr>
              <a:t> If you have taken a prerequisite course at another University and it articulates to a required prerequisite course for OT, </a:t>
            </a:r>
          </a:p>
          <a:p>
            <a:pPr algn="ctr">
              <a:lnSpc>
                <a:spcPct val="100000"/>
              </a:lnSpc>
              <a:spcBef>
                <a:spcPts val="0"/>
              </a:spcBef>
            </a:pPr>
            <a:r>
              <a:rPr lang="en-US" sz="1400" dirty="0">
                <a:solidFill>
                  <a:srgbClr val="000000"/>
                </a:solidFill>
                <a:latin typeface="+mj-lt"/>
              </a:rPr>
              <a:t>you can input the course number from the University where you took the course.</a:t>
            </a:r>
          </a:p>
          <a:p>
            <a:pPr algn="ctr">
              <a:lnSpc>
                <a:spcPct val="100000"/>
              </a:lnSpc>
            </a:pPr>
            <a:r>
              <a:rPr lang="en-US" sz="1400" dirty="0">
                <a:solidFill>
                  <a:srgbClr val="000000"/>
                </a:solidFill>
                <a:latin typeface="+mj-lt"/>
              </a:rPr>
              <a:t>In this example, if you took a course that articulates to OT 201 but has a different course prefix and number you can select that you have taken this course at another University, and you can then begin typing the University name and select it from the drop down menu as it appears. You can type over the default course information that is currently in the field and put the course # from the University where you took it in that space.</a:t>
            </a:r>
          </a:p>
        </p:txBody>
      </p:sp>
      <p:sp>
        <p:nvSpPr>
          <p:cNvPr id="16" name="Title 3">
            <a:extLst>
              <a:ext uri="{FF2B5EF4-FFF2-40B4-BE49-F238E27FC236}">
                <a16:creationId xmlns:a16="http://schemas.microsoft.com/office/drawing/2014/main" id="{48ADF170-AD9B-71C7-E0DE-A5009BA49C2C}"/>
              </a:ext>
            </a:extLst>
          </p:cNvPr>
          <p:cNvSpPr txBox="1">
            <a:spLocks noGrp="1"/>
          </p:cNvSpPr>
          <p:nvPr>
            <p:ph type="title"/>
          </p:nvPr>
        </p:nvSpPr>
        <p:spPr>
          <a:xfrm>
            <a:off x="398969" y="1109617"/>
            <a:ext cx="10168881" cy="4603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5" name="Picture 4" descr="A screenshot of a computer&#10;&#10;Description automatically generated">
            <a:extLst>
              <a:ext uri="{FF2B5EF4-FFF2-40B4-BE49-F238E27FC236}">
                <a16:creationId xmlns:a16="http://schemas.microsoft.com/office/drawing/2014/main" id="{1D16200D-93A7-46CC-2699-73BC7DFEF97D}"/>
              </a:ext>
            </a:extLst>
          </p:cNvPr>
          <p:cNvPicPr>
            <a:picLocks noChangeAspect="1"/>
          </p:cNvPicPr>
          <p:nvPr/>
        </p:nvPicPr>
        <p:blipFill>
          <a:blip r:embed="rId2"/>
          <a:stretch>
            <a:fillRect/>
          </a:stretch>
        </p:blipFill>
        <p:spPr>
          <a:xfrm>
            <a:off x="1060162" y="3429000"/>
            <a:ext cx="9773127" cy="2884213"/>
          </a:xfrm>
          <a:prstGeom prst="rect">
            <a:avLst/>
          </a:prstGeom>
        </p:spPr>
      </p:pic>
    </p:spTree>
    <p:extLst>
      <p:ext uri="{BB962C8B-B14F-4D97-AF65-F5344CB8AC3E}">
        <p14:creationId xmlns:p14="http://schemas.microsoft.com/office/powerpoint/2010/main" val="415783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text on a white background&#10;&#10;Description automatically generated">
            <a:extLst>
              <a:ext uri="{FF2B5EF4-FFF2-40B4-BE49-F238E27FC236}">
                <a16:creationId xmlns:a16="http://schemas.microsoft.com/office/drawing/2014/main" id="{F92F280E-F194-74D0-3389-0C329311EF87}"/>
              </a:ext>
            </a:extLst>
          </p:cNvPr>
          <p:cNvPicPr>
            <a:picLocks noChangeAspect="1"/>
          </p:cNvPicPr>
          <p:nvPr/>
        </p:nvPicPr>
        <p:blipFill>
          <a:blip r:embed="rId3"/>
          <a:stretch>
            <a:fillRect/>
          </a:stretch>
        </p:blipFill>
        <p:spPr>
          <a:xfrm>
            <a:off x="4638017" y="1796622"/>
            <a:ext cx="7162728" cy="1574124"/>
          </a:xfrm>
          <a:prstGeom prst="rect">
            <a:avLst/>
          </a:prstGeom>
        </p:spPr>
      </p:pic>
      <p:sp>
        <p:nvSpPr>
          <p:cNvPr id="3" name="Subtitle 2"/>
          <p:cNvSpPr>
            <a:spLocks noGrp="1"/>
          </p:cNvSpPr>
          <p:nvPr>
            <p:ph type="body" idx="1"/>
          </p:nvPr>
        </p:nvSpPr>
        <p:spPr>
          <a:xfrm>
            <a:off x="243772" y="1611311"/>
            <a:ext cx="4246761" cy="4568576"/>
          </a:xfrm>
        </p:spPr>
        <p:txBody>
          <a:bodyPr>
            <a:normAutofit fontScale="77500" lnSpcReduction="20000"/>
          </a:bodyPr>
          <a:lstStyle/>
          <a:p>
            <a:pPr marL="342900" indent="-342900">
              <a:lnSpc>
                <a:spcPct val="120000"/>
              </a:lnSpc>
              <a:buFont typeface="Arial" panose="020B0604020202020204" pitchFamily="34" charset="0"/>
              <a:buChar char="•"/>
            </a:pPr>
            <a:r>
              <a:rPr lang="en-US" sz="1600" dirty="0">
                <a:solidFill>
                  <a:schemeClr val="tx1">
                    <a:lumMod val="50000"/>
                  </a:schemeClr>
                </a:solidFill>
              </a:rPr>
              <a:t>There is a 2,000-word limit for the personal statement.  </a:t>
            </a:r>
          </a:p>
          <a:p>
            <a:pPr marL="342900" indent="-342900">
              <a:lnSpc>
                <a:spcPct val="100000"/>
              </a:lnSpc>
              <a:buFont typeface="Arial" panose="020B0604020202020204" pitchFamily="34" charset="0"/>
              <a:buChar char="•"/>
            </a:pPr>
            <a:r>
              <a:rPr lang="en-US" sz="1600" dirty="0">
                <a:solidFill>
                  <a:schemeClr val="tx1">
                    <a:lumMod val="50000"/>
                  </a:schemeClr>
                </a:solidFill>
              </a:rPr>
              <a:t>We recommend typing your personal statement in Microsoft Word so that you can review it, use word count and spell check.</a:t>
            </a:r>
          </a:p>
          <a:p>
            <a:pPr marL="342900" indent="-342900">
              <a:lnSpc>
                <a:spcPct val="120000"/>
              </a:lnSpc>
              <a:buFont typeface="Arial" panose="020B0604020202020204" pitchFamily="34" charset="0"/>
              <a:buChar char="•"/>
            </a:pPr>
            <a:r>
              <a:rPr lang="en-US" sz="1600" i="1" u="sng" dirty="0">
                <a:solidFill>
                  <a:schemeClr val="tx1">
                    <a:lumMod val="50000"/>
                  </a:schemeClr>
                </a:solidFill>
              </a:rPr>
              <a:t>Copy and paste</a:t>
            </a:r>
            <a:r>
              <a:rPr lang="en-US" sz="1600" i="1" dirty="0">
                <a:solidFill>
                  <a:schemeClr val="tx1">
                    <a:lumMod val="50000"/>
                  </a:schemeClr>
                </a:solidFill>
              </a:rPr>
              <a:t> </a:t>
            </a:r>
            <a:r>
              <a:rPr lang="en-US" sz="1600" dirty="0">
                <a:solidFill>
                  <a:schemeClr val="tx1">
                    <a:lumMod val="50000"/>
                  </a:schemeClr>
                </a:solidFill>
              </a:rPr>
              <a:t>your personal statement into the application.</a:t>
            </a:r>
          </a:p>
          <a:p>
            <a:pPr marL="342900" indent="-342900">
              <a:lnSpc>
                <a:spcPct val="120000"/>
              </a:lnSpc>
              <a:buFont typeface="Arial" panose="020B0604020202020204" pitchFamily="34" charset="0"/>
              <a:buChar char="•"/>
            </a:pPr>
            <a:r>
              <a:rPr lang="en-US" sz="1600" dirty="0">
                <a:solidFill>
                  <a:schemeClr val="tx1">
                    <a:lumMod val="50000"/>
                  </a:schemeClr>
                </a:solidFill>
              </a:rPr>
              <a:t>You are required to write your personal statement yourself and attest that you have written it independently without human or AI assistance.</a:t>
            </a:r>
          </a:p>
          <a:p>
            <a:pPr marL="342900" indent="-342900">
              <a:lnSpc>
                <a:spcPct val="120000"/>
              </a:lnSpc>
              <a:buFont typeface="Arial" panose="020B0604020202020204" pitchFamily="34" charset="0"/>
              <a:buChar char="•"/>
            </a:pPr>
            <a:r>
              <a:rPr lang="en-US" sz="1600" dirty="0">
                <a:solidFill>
                  <a:schemeClr val="tx1">
                    <a:lumMod val="50000"/>
                  </a:schemeClr>
                </a:solidFill>
              </a:rPr>
              <a:t>Key things to remember:</a:t>
            </a:r>
          </a:p>
          <a:p>
            <a:pPr marL="800089" lvl="1" indent="-342900">
              <a:lnSpc>
                <a:spcPct val="100000"/>
              </a:lnSpc>
              <a:buFont typeface="Arial" panose="020B0604020202020204" pitchFamily="34" charset="0"/>
              <a:buChar char="•"/>
            </a:pPr>
            <a:r>
              <a:rPr lang="en-US" sz="1600" dirty="0">
                <a:solidFill>
                  <a:schemeClr val="tx1">
                    <a:lumMod val="50000"/>
                  </a:schemeClr>
                </a:solidFill>
              </a:rPr>
              <a:t>Spell check.</a:t>
            </a:r>
          </a:p>
          <a:p>
            <a:pPr marL="800089" lvl="1" indent="-342900">
              <a:lnSpc>
                <a:spcPct val="100000"/>
              </a:lnSpc>
              <a:buFont typeface="Arial" panose="020B0604020202020204" pitchFamily="34" charset="0"/>
              <a:buChar char="•"/>
            </a:pPr>
            <a:r>
              <a:rPr lang="en-US" sz="1600" dirty="0">
                <a:solidFill>
                  <a:schemeClr val="tx1">
                    <a:lumMod val="50000"/>
                  </a:schemeClr>
                </a:solidFill>
              </a:rPr>
              <a:t>Be mindful of the word limitation: If you have too many, your statement will be cut off!  </a:t>
            </a:r>
          </a:p>
          <a:p>
            <a:pPr marL="800089" lvl="1" indent="-342900">
              <a:lnSpc>
                <a:spcPct val="100000"/>
              </a:lnSpc>
              <a:buFont typeface="Arial" panose="020B0604020202020204" pitchFamily="34" charset="0"/>
              <a:buChar char="•"/>
            </a:pPr>
            <a:r>
              <a:rPr lang="en-US" sz="1600" dirty="0">
                <a:solidFill>
                  <a:schemeClr val="tx1">
                    <a:lumMod val="50000"/>
                  </a:schemeClr>
                </a:solidFill>
              </a:rPr>
              <a:t>DO NOT put your name on your personal statement! The Admissions Committee wants to review the personal statements anonymously.                                                                                                                                                                                                                                                                                                 </a:t>
            </a:r>
          </a:p>
          <a:p>
            <a:pPr marL="800089" lvl="1" indent="-342900">
              <a:lnSpc>
                <a:spcPct val="100000"/>
              </a:lnSpc>
              <a:buFont typeface="Arial" panose="020B0604020202020204" pitchFamily="34" charset="0"/>
              <a:buChar char="•"/>
            </a:pPr>
            <a:r>
              <a:rPr lang="en-US" sz="1600" dirty="0">
                <a:solidFill>
                  <a:schemeClr val="tx1">
                    <a:lumMod val="50000"/>
                  </a:schemeClr>
                </a:solidFill>
              </a:rPr>
              <a:t>Remember:  Put your best foot forward!</a:t>
            </a:r>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title"/>
          </p:nvPr>
        </p:nvSpPr>
        <p:spPr>
          <a:xfrm>
            <a:off x="391255" y="1611311"/>
            <a:ext cx="10515600" cy="295140"/>
          </a:xfrm>
        </p:spPr>
        <p:txBody>
          <a:bodyPr>
            <a:normAutofit fontScale="90000"/>
          </a:bodyPr>
          <a:lstStyle/>
          <a:p>
            <a:pPr>
              <a:lnSpc>
                <a:spcPct val="100000"/>
              </a:lnSpc>
            </a:pPr>
            <a:r>
              <a:rPr lang="en-US" dirty="0"/>
              <a:t>PERSONAL STATEMENT</a:t>
            </a:r>
            <a:br>
              <a:rPr lang="en-US" sz="2500" dirty="0"/>
            </a:br>
            <a:endParaRPr lang="en-US" sz="2500" dirty="0"/>
          </a:p>
        </p:txBody>
      </p:sp>
      <p:pic>
        <p:nvPicPr>
          <p:cNvPr id="5" name="Picture 4" descr="A screenshot of a computer&#10;&#10;Description automatically generated">
            <a:extLst>
              <a:ext uri="{FF2B5EF4-FFF2-40B4-BE49-F238E27FC236}">
                <a16:creationId xmlns:a16="http://schemas.microsoft.com/office/drawing/2014/main" id="{78D4F644-DCC0-1A44-C435-AD182790BA47}"/>
              </a:ext>
            </a:extLst>
          </p:cNvPr>
          <p:cNvPicPr>
            <a:picLocks noChangeAspect="1"/>
          </p:cNvPicPr>
          <p:nvPr/>
        </p:nvPicPr>
        <p:blipFill>
          <a:blip r:embed="rId4"/>
          <a:stretch>
            <a:fillRect/>
          </a:stretch>
        </p:blipFill>
        <p:spPr>
          <a:xfrm>
            <a:off x="5034452" y="3370746"/>
            <a:ext cx="6369857" cy="2292011"/>
          </a:xfrm>
          <a:prstGeom prst="rect">
            <a:avLst/>
          </a:prstGeom>
        </p:spPr>
      </p:pic>
    </p:spTree>
    <p:extLst>
      <p:ext uri="{BB962C8B-B14F-4D97-AF65-F5344CB8AC3E}">
        <p14:creationId xmlns:p14="http://schemas.microsoft.com/office/powerpoint/2010/main" val="364856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146" y="1541417"/>
            <a:ext cx="10975541" cy="1283729"/>
          </a:xfrm>
        </p:spPr>
        <p:txBody>
          <a:bodyPr/>
          <a:lstStyle/>
          <a:p>
            <a:pPr>
              <a:lnSpc>
                <a:spcPct val="100000"/>
              </a:lnSpc>
            </a:pPr>
            <a:r>
              <a:rPr lang="en-US" sz="1600" dirty="0">
                <a:solidFill>
                  <a:schemeClr val="tx1">
                    <a:lumMod val="50000"/>
                  </a:schemeClr>
                </a:solidFill>
              </a:rPr>
              <a:t>You will then be prompted to answer questions about your current status as a UB student. If you are a current undergraduate student, you will then be asked:</a:t>
            </a:r>
          </a:p>
          <a:p>
            <a:pPr marL="285750" indent="-285750">
              <a:lnSpc>
                <a:spcPct val="100000"/>
              </a:lnSpc>
              <a:buFont typeface="Arial" panose="020B0604020202020204" pitchFamily="34" charset="0"/>
              <a:buChar char="•"/>
            </a:pPr>
            <a:r>
              <a:rPr lang="en-US" sz="1600" dirty="0">
                <a:solidFill>
                  <a:schemeClr val="tx1">
                    <a:lumMod val="50000"/>
                  </a:schemeClr>
                </a:solidFill>
              </a:rPr>
              <a:t>If your UB Curriculum has been completed</a:t>
            </a:r>
          </a:p>
          <a:p>
            <a:pPr lvl="1">
              <a:lnSpc>
                <a:spcPct val="100000"/>
              </a:lnSpc>
            </a:pPr>
            <a:r>
              <a:rPr lang="en-US" sz="1400" dirty="0">
                <a:solidFill>
                  <a:schemeClr val="tx1">
                    <a:lumMod val="50000"/>
                  </a:schemeClr>
                </a:solidFill>
              </a:rPr>
              <a:t>You will also have to state that </a:t>
            </a:r>
          </a:p>
          <a:p>
            <a:pPr lvl="1">
              <a:lnSpc>
                <a:spcPct val="100000"/>
              </a:lnSpc>
            </a:pPr>
            <a:r>
              <a:rPr lang="en-US" sz="1400" dirty="0">
                <a:solidFill>
                  <a:schemeClr val="tx1">
                    <a:lumMod val="50000"/>
                  </a:schemeClr>
                </a:solidFill>
              </a:rPr>
              <a:t>you understand that your UB </a:t>
            </a:r>
          </a:p>
          <a:p>
            <a:pPr lvl="1">
              <a:lnSpc>
                <a:spcPct val="100000"/>
              </a:lnSpc>
            </a:pPr>
            <a:r>
              <a:rPr lang="en-US" sz="1400" dirty="0">
                <a:solidFill>
                  <a:schemeClr val="tx1">
                    <a:lumMod val="50000"/>
                  </a:schemeClr>
                </a:solidFill>
              </a:rPr>
              <a:t>Curriculum must be completed</a:t>
            </a:r>
          </a:p>
          <a:p>
            <a:pPr marL="285750" indent="-285750">
              <a:lnSpc>
                <a:spcPct val="100000"/>
              </a:lnSpc>
              <a:buFont typeface="Arial" panose="020B0604020202020204" pitchFamily="34" charset="0"/>
              <a:buChar char="•"/>
            </a:pPr>
            <a:r>
              <a:rPr lang="en-US" sz="1600" dirty="0">
                <a:solidFill>
                  <a:schemeClr val="tx1">
                    <a:lumMod val="50000"/>
                  </a:schemeClr>
                </a:solidFill>
              </a:rPr>
              <a:t>If you are a member of the Honors’ College </a:t>
            </a:r>
          </a:p>
          <a:p>
            <a:pPr marL="285750" indent="-285750">
              <a:lnSpc>
                <a:spcPct val="100000"/>
              </a:lnSpc>
              <a:buFont typeface="Arial" panose="020B0604020202020204" pitchFamily="34" charset="0"/>
              <a:buChar char="•"/>
            </a:pPr>
            <a:r>
              <a:rPr lang="en-US" sz="1600" dirty="0">
                <a:solidFill>
                  <a:schemeClr val="tx1">
                    <a:lumMod val="50000"/>
                  </a:schemeClr>
                </a:solidFill>
              </a:rPr>
              <a:t>If you are an Early Assurance Student</a:t>
            </a:r>
          </a:p>
          <a:p>
            <a:endParaRPr lang="en-US" dirty="0">
              <a:solidFill>
                <a:schemeClr val="tx1">
                  <a:lumMod val="50000"/>
                </a:schemeClr>
              </a:solidFill>
            </a:endParaRPr>
          </a:p>
        </p:txBody>
      </p:sp>
      <p:sp>
        <p:nvSpPr>
          <p:cNvPr id="9" name="Title 3">
            <a:extLst>
              <a:ext uri="{FF2B5EF4-FFF2-40B4-BE49-F238E27FC236}">
                <a16:creationId xmlns:a16="http://schemas.microsoft.com/office/drawing/2014/main" id="{CD60D04B-C1B6-A35F-C2AB-53443BBD2066}"/>
              </a:ext>
            </a:extLst>
          </p:cNvPr>
          <p:cNvSpPr txBox="1">
            <a:spLocks noGrp="1"/>
          </p:cNvSpPr>
          <p:nvPr>
            <p:ph type="title"/>
          </p:nvPr>
        </p:nvSpPr>
        <p:spPr>
          <a:xfrm>
            <a:off x="389146" y="1093969"/>
            <a:ext cx="10857974" cy="4474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4" name="Picture 3" descr="A white paper with black text&#10;&#10;Description automatically generated">
            <a:extLst>
              <a:ext uri="{FF2B5EF4-FFF2-40B4-BE49-F238E27FC236}">
                <a16:creationId xmlns:a16="http://schemas.microsoft.com/office/drawing/2014/main" id="{0AAF3F8A-1550-4379-F795-6CB061688415}"/>
              </a:ext>
            </a:extLst>
          </p:cNvPr>
          <p:cNvPicPr>
            <a:picLocks noChangeAspect="1"/>
          </p:cNvPicPr>
          <p:nvPr/>
        </p:nvPicPr>
        <p:blipFill>
          <a:blip r:embed="rId3"/>
          <a:stretch>
            <a:fillRect/>
          </a:stretch>
        </p:blipFill>
        <p:spPr>
          <a:xfrm>
            <a:off x="4721697" y="2224800"/>
            <a:ext cx="7081157" cy="3616110"/>
          </a:xfrm>
          <a:prstGeom prst="rect">
            <a:avLst/>
          </a:prstGeom>
        </p:spPr>
      </p:pic>
    </p:spTree>
    <p:extLst>
      <p:ext uri="{BB962C8B-B14F-4D97-AF65-F5344CB8AC3E}">
        <p14:creationId xmlns:p14="http://schemas.microsoft.com/office/powerpoint/2010/main" val="2427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CD8D2-4995-EF54-1113-1F43C90DBDE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2F75AC-F522-877F-F45D-A95EC97C6A3B}"/>
              </a:ext>
            </a:extLst>
          </p:cNvPr>
          <p:cNvSpPr>
            <a:spLocks noGrp="1"/>
          </p:cNvSpPr>
          <p:nvPr>
            <p:ph type="body" idx="1"/>
          </p:nvPr>
        </p:nvSpPr>
        <p:spPr>
          <a:xfrm>
            <a:off x="389146" y="1541417"/>
            <a:ext cx="10975541" cy="1283729"/>
          </a:xfrm>
        </p:spPr>
        <p:txBody>
          <a:bodyPr/>
          <a:lstStyle/>
          <a:p>
            <a:r>
              <a:rPr lang="en-US" dirty="0">
                <a:solidFill>
                  <a:schemeClr val="tx1">
                    <a:lumMod val="50000"/>
                  </a:schemeClr>
                </a:solidFill>
              </a:rPr>
              <a:t>If you are NOT a current UB student, and answer “no” to this question, you will have to agree to apply separately </a:t>
            </a:r>
            <a:r>
              <a:rPr lang="en-US" dirty="0" err="1">
                <a:solidFill>
                  <a:schemeClr val="tx1">
                    <a:lumMod val="50000"/>
                  </a:schemeClr>
                </a:solidFill>
              </a:rPr>
              <a:t>asa</a:t>
            </a:r>
            <a:r>
              <a:rPr lang="en-US" dirty="0">
                <a:solidFill>
                  <a:schemeClr val="tx1">
                    <a:lumMod val="50000"/>
                  </a:schemeClr>
                </a:solidFill>
              </a:rPr>
              <a:t> UB undergraduate student and be accepted to the fall 2025 term. This acceptance is conditional. In addition, you agree to have your official transcripts mailed to Jaclyn Levesque.</a:t>
            </a:r>
          </a:p>
        </p:txBody>
      </p:sp>
      <p:sp>
        <p:nvSpPr>
          <p:cNvPr id="9" name="Title 3">
            <a:extLst>
              <a:ext uri="{FF2B5EF4-FFF2-40B4-BE49-F238E27FC236}">
                <a16:creationId xmlns:a16="http://schemas.microsoft.com/office/drawing/2014/main" id="{7A763529-0AF7-E266-AC0A-BBBBB790CB00}"/>
              </a:ext>
            </a:extLst>
          </p:cNvPr>
          <p:cNvSpPr txBox="1">
            <a:spLocks noGrp="1"/>
          </p:cNvSpPr>
          <p:nvPr>
            <p:ph type="title"/>
          </p:nvPr>
        </p:nvSpPr>
        <p:spPr>
          <a:xfrm>
            <a:off x="389146" y="1093969"/>
            <a:ext cx="10857974" cy="4474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5" name="Picture 4" descr="A close-up of a letter&#10;&#10;Description automatically generated">
            <a:extLst>
              <a:ext uri="{FF2B5EF4-FFF2-40B4-BE49-F238E27FC236}">
                <a16:creationId xmlns:a16="http://schemas.microsoft.com/office/drawing/2014/main" id="{5876DD9F-F849-DD7A-91FA-A03718205BD3}"/>
              </a:ext>
            </a:extLst>
          </p:cNvPr>
          <p:cNvPicPr>
            <a:picLocks noChangeAspect="1"/>
          </p:cNvPicPr>
          <p:nvPr/>
        </p:nvPicPr>
        <p:blipFill>
          <a:blip r:embed="rId3"/>
          <a:stretch>
            <a:fillRect/>
          </a:stretch>
        </p:blipFill>
        <p:spPr>
          <a:xfrm>
            <a:off x="1026027" y="2825146"/>
            <a:ext cx="10338660" cy="3515421"/>
          </a:xfrm>
          <a:prstGeom prst="rect">
            <a:avLst/>
          </a:prstGeom>
        </p:spPr>
      </p:pic>
    </p:spTree>
    <p:extLst>
      <p:ext uri="{BB962C8B-B14F-4D97-AF65-F5344CB8AC3E}">
        <p14:creationId xmlns:p14="http://schemas.microsoft.com/office/powerpoint/2010/main" val="909082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3906" y="1823869"/>
            <a:ext cx="11112220" cy="1141400"/>
          </a:xfrm>
        </p:spPr>
        <p:txBody>
          <a:bodyPr/>
          <a:lstStyle/>
          <a:p>
            <a:pPr>
              <a:lnSpc>
                <a:spcPct val="100000"/>
              </a:lnSpc>
            </a:pPr>
            <a:r>
              <a:rPr lang="en-US" sz="1550" b="1" dirty="0">
                <a:solidFill>
                  <a:schemeClr val="tx1">
                    <a:lumMod val="50000"/>
                  </a:schemeClr>
                </a:solidFill>
              </a:rPr>
              <a:t>Information on the Fieldwork Requirement</a:t>
            </a:r>
            <a:endParaRPr lang="en-US" sz="1550" dirty="0">
              <a:solidFill>
                <a:schemeClr val="tx1">
                  <a:lumMod val="50000"/>
                </a:schemeClr>
              </a:solidFill>
            </a:endParaRPr>
          </a:p>
          <a:p>
            <a:pPr>
              <a:lnSpc>
                <a:spcPct val="100000"/>
              </a:lnSpc>
            </a:pPr>
            <a:r>
              <a:rPr lang="en-US" sz="1550" dirty="0">
                <a:solidFill>
                  <a:schemeClr val="tx1">
                    <a:lumMod val="50000"/>
                  </a:schemeClr>
                </a:solidFill>
              </a:rPr>
              <a:t>Please carefully read this section and check the box indicating your understanding of the material presented. </a:t>
            </a:r>
          </a:p>
          <a:p>
            <a:pPr>
              <a:lnSpc>
                <a:spcPct val="100000"/>
              </a:lnSpc>
            </a:pPr>
            <a:r>
              <a:rPr lang="en-US" sz="1550" dirty="0">
                <a:solidFill>
                  <a:schemeClr val="tx1">
                    <a:lumMod val="50000"/>
                  </a:schemeClr>
                </a:solidFill>
              </a:rPr>
              <a:t>If you have any questions after reviewing this section, you can reach out to Dr. Tona at the email address provided.</a:t>
            </a:r>
          </a:p>
        </p:txBody>
      </p:sp>
      <p:pic>
        <p:nvPicPr>
          <p:cNvPr id="10" name="Picture 9" descr="A white text on a white background&#10;&#10;Description automatically generated">
            <a:extLst>
              <a:ext uri="{FF2B5EF4-FFF2-40B4-BE49-F238E27FC236}">
                <a16:creationId xmlns:a16="http://schemas.microsoft.com/office/drawing/2014/main" id="{CB091B02-40BB-1BF4-5A4C-EAA0CA550D60}"/>
              </a:ext>
            </a:extLst>
          </p:cNvPr>
          <p:cNvPicPr>
            <a:picLocks noChangeAspect="1"/>
          </p:cNvPicPr>
          <p:nvPr/>
        </p:nvPicPr>
        <p:blipFill>
          <a:blip r:embed="rId3"/>
          <a:stretch>
            <a:fillRect/>
          </a:stretch>
        </p:blipFill>
        <p:spPr>
          <a:xfrm>
            <a:off x="1484213" y="3090966"/>
            <a:ext cx="9223573" cy="3156149"/>
          </a:xfrm>
          <a:prstGeom prst="rect">
            <a:avLst/>
          </a:prstGeom>
        </p:spPr>
      </p:pic>
      <p:sp>
        <p:nvSpPr>
          <p:cNvPr id="13" name="Title 3">
            <a:extLst>
              <a:ext uri="{FF2B5EF4-FFF2-40B4-BE49-F238E27FC236}">
                <a16:creationId xmlns:a16="http://schemas.microsoft.com/office/drawing/2014/main" id="{6E3189FF-B260-E633-92CD-D296CE08C43E}"/>
              </a:ext>
            </a:extLst>
          </p:cNvPr>
          <p:cNvSpPr txBox="1">
            <a:spLocks noGrp="1"/>
          </p:cNvSpPr>
          <p:nvPr>
            <p:ph type="title"/>
          </p:nvPr>
        </p:nvSpPr>
        <p:spPr>
          <a:xfrm>
            <a:off x="343906" y="1186415"/>
            <a:ext cx="10746460" cy="5117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1938922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146" y="2293321"/>
            <a:ext cx="4081189" cy="4146808"/>
          </a:xfrm>
        </p:spPr>
        <p:txBody>
          <a:bodyPr/>
          <a:lstStyle/>
          <a:p>
            <a:pPr>
              <a:lnSpc>
                <a:spcPct val="100000"/>
              </a:lnSpc>
            </a:pPr>
            <a:r>
              <a:rPr lang="en-US" sz="1550" b="1" dirty="0">
                <a:solidFill>
                  <a:schemeClr val="tx1">
                    <a:lumMod val="50000"/>
                  </a:schemeClr>
                </a:solidFill>
              </a:rPr>
              <a:t>Optional Questions</a:t>
            </a:r>
          </a:p>
          <a:p>
            <a:pPr>
              <a:lnSpc>
                <a:spcPct val="100000"/>
              </a:lnSpc>
            </a:pPr>
            <a:r>
              <a:rPr lang="en-US" sz="1550" dirty="0">
                <a:solidFill>
                  <a:schemeClr val="tx1">
                    <a:lumMod val="50000"/>
                  </a:schemeClr>
                </a:solidFill>
              </a:rPr>
              <a:t>We value your feedback and would appreciate it if you would take the time to let us know why you chose the UB OT Program.</a:t>
            </a:r>
          </a:p>
          <a:p>
            <a:pPr>
              <a:lnSpc>
                <a:spcPct val="100000"/>
              </a:lnSpc>
            </a:pPr>
            <a:r>
              <a:rPr lang="en-US" sz="1550" dirty="0">
                <a:solidFill>
                  <a:schemeClr val="tx1">
                    <a:lumMod val="50000"/>
                  </a:schemeClr>
                </a:solidFill>
              </a:rPr>
              <a:t>Responses to these questions are optional.</a:t>
            </a:r>
          </a:p>
        </p:txBody>
      </p:sp>
      <p:pic>
        <p:nvPicPr>
          <p:cNvPr id="4" name="Picture 3" descr="A questionnaire with black text&#10;&#10;Description automatically generated">
            <a:extLst>
              <a:ext uri="{FF2B5EF4-FFF2-40B4-BE49-F238E27FC236}">
                <a16:creationId xmlns:a16="http://schemas.microsoft.com/office/drawing/2014/main" id="{E50123B7-8FB8-7663-805D-3F209E841759}"/>
              </a:ext>
            </a:extLst>
          </p:cNvPr>
          <p:cNvPicPr>
            <a:picLocks noChangeAspect="1"/>
          </p:cNvPicPr>
          <p:nvPr/>
        </p:nvPicPr>
        <p:blipFill>
          <a:blip r:embed="rId3"/>
          <a:stretch>
            <a:fillRect/>
          </a:stretch>
        </p:blipFill>
        <p:spPr>
          <a:xfrm>
            <a:off x="5192259" y="774476"/>
            <a:ext cx="6430272" cy="5877745"/>
          </a:xfrm>
          <a:prstGeom prst="rect">
            <a:avLst/>
          </a:prstGeom>
        </p:spPr>
      </p:pic>
      <p:sp>
        <p:nvSpPr>
          <p:cNvPr id="8" name="Title 3">
            <a:extLst>
              <a:ext uri="{FF2B5EF4-FFF2-40B4-BE49-F238E27FC236}">
                <a16:creationId xmlns:a16="http://schemas.microsoft.com/office/drawing/2014/main" id="{97B46CA7-E742-04D7-B1D4-E5D22659C5EC}"/>
              </a:ext>
            </a:extLst>
          </p:cNvPr>
          <p:cNvSpPr txBox="1">
            <a:spLocks noGrp="1"/>
          </p:cNvSpPr>
          <p:nvPr>
            <p:ph type="title"/>
          </p:nvPr>
        </p:nvSpPr>
        <p:spPr>
          <a:xfrm>
            <a:off x="389146" y="1316038"/>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216773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488" y="2295689"/>
            <a:ext cx="4002532" cy="2768327"/>
          </a:xfrm>
        </p:spPr>
        <p:txBody>
          <a:bodyPr/>
          <a:lstStyle/>
          <a:p>
            <a:r>
              <a:rPr lang="en-US" dirty="0">
                <a:solidFill>
                  <a:schemeClr val="tx1">
                    <a:lumMod val="50000"/>
                  </a:schemeClr>
                </a:solidFill>
              </a:rPr>
              <a:t>You will provide additional background information in this section. You may elect NOT to answer the background information questions by selecting “I Prefer Not to Respond” or “I do not wish to report”.</a:t>
            </a:r>
          </a:p>
          <a:p>
            <a:pPr>
              <a:lnSpc>
                <a:spcPct val="100000"/>
              </a:lnSpc>
            </a:pPr>
            <a:r>
              <a:rPr lang="en-US" sz="1800" dirty="0">
                <a:solidFill>
                  <a:schemeClr val="tx1">
                    <a:lumMod val="50000"/>
                  </a:schemeClr>
                </a:solidFill>
              </a:rPr>
              <a:t>You can also provide the following additional information:</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if you come from an economically disadvantaged background</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explanatory notes </a:t>
            </a:r>
          </a:p>
          <a:p>
            <a:endParaRPr lang="en-US" dirty="0">
              <a:solidFill>
                <a:schemeClr val="tx1">
                  <a:lumMod val="50000"/>
                </a:schemeClr>
              </a:solidFill>
            </a:endParaRPr>
          </a:p>
        </p:txBody>
      </p:sp>
      <p:sp>
        <p:nvSpPr>
          <p:cNvPr id="6" name="Title 3"/>
          <p:cNvSpPr>
            <a:spLocks noGrp="1"/>
          </p:cNvSpPr>
          <p:nvPr>
            <p:ph type="title"/>
          </p:nvPr>
        </p:nvSpPr>
        <p:spPr>
          <a:xfrm>
            <a:off x="200488" y="1323524"/>
            <a:ext cx="4531638" cy="868430"/>
          </a:xfrm>
        </p:spPr>
        <p:txBody>
          <a:bodyPr>
            <a:noAutofit/>
          </a:bodyPr>
          <a:lstStyle/>
          <a:p>
            <a:r>
              <a:rPr lang="en-US" sz="2300" dirty="0"/>
              <a:t>SCHOOL OF PUBLIC HEALTH &amp; HEALTH PROFESSIONS QUESTIONS</a:t>
            </a:r>
          </a:p>
        </p:txBody>
      </p:sp>
      <p:pic>
        <p:nvPicPr>
          <p:cNvPr id="4" name="Picture 3" descr="A screenshot of a computer screen&#10;&#10;Description automatically generated">
            <a:extLst>
              <a:ext uri="{FF2B5EF4-FFF2-40B4-BE49-F238E27FC236}">
                <a16:creationId xmlns:a16="http://schemas.microsoft.com/office/drawing/2014/main" id="{0A555B58-F4D6-1F74-0C37-DC8EE5E93D4F}"/>
              </a:ext>
            </a:extLst>
          </p:cNvPr>
          <p:cNvPicPr>
            <a:picLocks noChangeAspect="1"/>
          </p:cNvPicPr>
          <p:nvPr/>
        </p:nvPicPr>
        <p:blipFill>
          <a:blip r:embed="rId3"/>
          <a:stretch>
            <a:fillRect/>
          </a:stretch>
        </p:blipFill>
        <p:spPr>
          <a:xfrm>
            <a:off x="4824972" y="773734"/>
            <a:ext cx="7297168" cy="5973009"/>
          </a:xfrm>
          <a:prstGeom prst="rect">
            <a:avLst/>
          </a:prstGeom>
        </p:spPr>
      </p:pic>
    </p:spTree>
    <p:extLst>
      <p:ext uri="{BB962C8B-B14F-4D97-AF65-F5344CB8AC3E}">
        <p14:creationId xmlns:p14="http://schemas.microsoft.com/office/powerpoint/2010/main" val="1229414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636" y="1588000"/>
            <a:ext cx="10998490" cy="4146808"/>
          </a:xfrm>
        </p:spPr>
        <p:txBody>
          <a:bodyPr/>
          <a:lstStyle/>
          <a:p>
            <a:pPr>
              <a:lnSpc>
                <a:spcPct val="100000"/>
              </a:lnSpc>
            </a:pPr>
            <a:r>
              <a:rPr lang="en-US" sz="1550" b="1" dirty="0">
                <a:solidFill>
                  <a:schemeClr val="tx1">
                    <a:lumMod val="50000"/>
                  </a:schemeClr>
                </a:solidFill>
              </a:rPr>
              <a:t>If you are an Honor’s College or Early Assurance student, we ask that you put this information in the Explanatory Notes section.  You will also need to email Jaclyn Levesque and Mary Ann Venezia. You can do this by clicking directly on our names in the application.</a:t>
            </a:r>
          </a:p>
          <a:p>
            <a:pPr>
              <a:lnSpc>
                <a:spcPct val="100000"/>
              </a:lnSpc>
            </a:pPr>
            <a:r>
              <a:rPr lang="en-US" sz="1550" dirty="0">
                <a:solidFill>
                  <a:schemeClr val="tx1">
                    <a:lumMod val="50000"/>
                  </a:schemeClr>
                </a:solidFill>
              </a:rPr>
              <a:t>Additional information you can add in the Explanatory Notes: </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moving in the middle of the spring semester.  Be sure to indicate that here.  </a:t>
            </a:r>
          </a:p>
          <a:p>
            <a:pPr marL="285750" indent="-285750">
              <a:lnSpc>
                <a:spcPct val="100000"/>
              </a:lnSpc>
              <a:buFont typeface="Arial" panose="020B0604020202020204" pitchFamily="34" charset="0"/>
              <a:buChar char="•"/>
            </a:pPr>
            <a:r>
              <a:rPr lang="en-US" sz="1550" dirty="0">
                <a:solidFill>
                  <a:schemeClr val="tx1">
                    <a:lumMod val="50000"/>
                  </a:schemeClr>
                </a:solidFill>
              </a:rPr>
              <a:t>If you are taking courses at another University during the Winter semester – which courses are you taking and where?  (ex: PSY 101 at ECC, for example)</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studying abroad or perhaps taking a leave of absence in the spring semester, indicate how you can be reached.</a:t>
            </a:r>
          </a:p>
        </p:txBody>
      </p:sp>
      <p:sp>
        <p:nvSpPr>
          <p:cNvPr id="5" name="Title 3">
            <a:extLst>
              <a:ext uri="{FF2B5EF4-FFF2-40B4-BE49-F238E27FC236}">
                <a16:creationId xmlns:a16="http://schemas.microsoft.com/office/drawing/2014/main" id="{2FB17529-5864-DD8B-5376-916AF882F4E0}"/>
              </a:ext>
            </a:extLst>
          </p:cNvPr>
          <p:cNvSpPr txBox="1">
            <a:spLocks/>
          </p:cNvSpPr>
          <p:nvPr/>
        </p:nvSpPr>
        <p:spPr>
          <a:xfrm>
            <a:off x="456396" y="719570"/>
            <a:ext cx="10777661" cy="86843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pic>
        <p:nvPicPr>
          <p:cNvPr id="4" name="Picture 3" descr="A screenshot of a computer&#10;&#10;Description automatically generated">
            <a:extLst>
              <a:ext uri="{FF2B5EF4-FFF2-40B4-BE49-F238E27FC236}">
                <a16:creationId xmlns:a16="http://schemas.microsoft.com/office/drawing/2014/main" id="{17F48B02-50FA-B185-8742-53ECBCDEC203}"/>
              </a:ext>
            </a:extLst>
          </p:cNvPr>
          <p:cNvPicPr>
            <a:picLocks noChangeAspect="1"/>
          </p:cNvPicPr>
          <p:nvPr/>
        </p:nvPicPr>
        <p:blipFill>
          <a:blip r:embed="rId3"/>
          <a:stretch>
            <a:fillRect/>
          </a:stretch>
        </p:blipFill>
        <p:spPr>
          <a:xfrm>
            <a:off x="2556621" y="4166260"/>
            <a:ext cx="6509002" cy="2450311"/>
          </a:xfrm>
          <a:prstGeom prst="rect">
            <a:avLst/>
          </a:prstGeom>
        </p:spPr>
      </p:pic>
    </p:spTree>
    <p:extLst>
      <p:ext uri="{BB962C8B-B14F-4D97-AF65-F5344CB8AC3E}">
        <p14:creationId xmlns:p14="http://schemas.microsoft.com/office/powerpoint/2010/main" val="256776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5288" y="4582882"/>
            <a:ext cx="6725265" cy="1414796"/>
          </a:xfrm>
        </p:spPr>
        <p:txBody>
          <a:bodyPr/>
          <a:lstStyle/>
          <a:p>
            <a:pPr algn="ctr"/>
            <a:r>
              <a:rPr lang="en-US" b="1" dirty="0">
                <a:solidFill>
                  <a:srgbClr val="002060"/>
                </a:solidFill>
              </a:rPr>
              <a:t>LEAVE THIS PAGE BLANK</a:t>
            </a:r>
          </a:p>
          <a:p>
            <a:pPr algn="ctr"/>
            <a:r>
              <a:rPr lang="en-US" b="1" dirty="0">
                <a:solidFill>
                  <a:srgbClr val="002060"/>
                </a:solidFill>
              </a:rPr>
              <a:t>Information put here is NOT required and will NOT be reviewed.</a:t>
            </a:r>
          </a:p>
        </p:txBody>
      </p:sp>
      <p:sp>
        <p:nvSpPr>
          <p:cNvPr id="4" name="Title 3"/>
          <p:cNvSpPr>
            <a:spLocks noGrp="1"/>
          </p:cNvSpPr>
          <p:nvPr>
            <p:ph type="title"/>
          </p:nvPr>
        </p:nvSpPr>
        <p:spPr>
          <a:xfrm>
            <a:off x="569469" y="982440"/>
            <a:ext cx="4531638" cy="868430"/>
          </a:xfrm>
        </p:spPr>
        <p:txBody>
          <a:bodyPr>
            <a:normAutofit fontScale="90000"/>
          </a:bodyPr>
          <a:lstStyle/>
          <a:p>
            <a:r>
              <a:rPr lang="en-US" dirty="0"/>
              <a:t>EMPLOYMENT HISTORY</a:t>
            </a:r>
          </a:p>
        </p:txBody>
      </p:sp>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013458" y="1966804"/>
            <a:ext cx="7917123" cy="2500144"/>
          </a:xfrm>
          <a:ln>
            <a:noFill/>
          </a:ln>
        </p:spPr>
      </p:pic>
    </p:spTree>
    <p:extLst>
      <p:ext uri="{BB962C8B-B14F-4D97-AF65-F5344CB8AC3E}">
        <p14:creationId xmlns:p14="http://schemas.microsoft.com/office/powerpoint/2010/main" val="1415247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85346" y="2081108"/>
            <a:ext cx="7088651" cy="3356131"/>
          </a:xfrm>
          <a:ln>
            <a:noFill/>
          </a:ln>
        </p:spPr>
      </p:pic>
      <p:sp>
        <p:nvSpPr>
          <p:cNvPr id="3" name="Text Placeholder 2"/>
          <p:cNvSpPr>
            <a:spLocks noGrp="1"/>
          </p:cNvSpPr>
          <p:nvPr>
            <p:ph type="body" idx="1"/>
          </p:nvPr>
        </p:nvSpPr>
        <p:spPr/>
        <p:txBody>
          <a:bodyPr/>
          <a:lstStyle/>
          <a:p>
            <a:r>
              <a:rPr lang="en-US" dirty="0">
                <a:solidFill>
                  <a:schemeClr val="tx1">
                    <a:lumMod val="50000"/>
                  </a:schemeClr>
                </a:solidFill>
              </a:rPr>
              <a:t>This section is </a:t>
            </a:r>
            <a:r>
              <a:rPr lang="en-US" b="1" dirty="0">
                <a:solidFill>
                  <a:schemeClr val="tx1">
                    <a:lumMod val="50000"/>
                  </a:schemeClr>
                </a:solidFill>
              </a:rPr>
              <a:t>NOT</a:t>
            </a:r>
            <a:r>
              <a:rPr lang="en-US" dirty="0">
                <a:solidFill>
                  <a:schemeClr val="tx1">
                    <a:lumMod val="50000"/>
                  </a:schemeClr>
                </a:solidFill>
              </a:rPr>
              <a:t> required to be completed. HOWEVER, the Department may refer back to it if there are scholarship opportunities in the future.  </a:t>
            </a:r>
          </a:p>
          <a:p>
            <a:r>
              <a:rPr lang="en-US" dirty="0">
                <a:solidFill>
                  <a:schemeClr val="tx1">
                    <a:lumMod val="50000"/>
                  </a:schemeClr>
                </a:solidFill>
              </a:rPr>
              <a:t>You </a:t>
            </a:r>
            <a:r>
              <a:rPr lang="en-US" i="1" dirty="0">
                <a:solidFill>
                  <a:schemeClr val="tx1">
                    <a:lumMod val="50000"/>
                  </a:schemeClr>
                </a:solidFill>
              </a:rPr>
              <a:t>can</a:t>
            </a:r>
            <a:r>
              <a:rPr lang="en-US" dirty="0">
                <a:solidFill>
                  <a:schemeClr val="tx1">
                    <a:lumMod val="50000"/>
                  </a:schemeClr>
                </a:solidFill>
              </a:rPr>
              <a:t> complete this section, but it is </a:t>
            </a:r>
            <a:r>
              <a:rPr lang="en-US" b="1" dirty="0">
                <a:solidFill>
                  <a:schemeClr val="tx1">
                    <a:lumMod val="50000"/>
                  </a:schemeClr>
                </a:solidFill>
              </a:rPr>
              <a:t>NOT</a:t>
            </a:r>
            <a:r>
              <a:rPr lang="en-US" dirty="0">
                <a:solidFill>
                  <a:schemeClr val="tx1">
                    <a:lumMod val="50000"/>
                  </a:schemeClr>
                </a:solidFill>
              </a:rPr>
              <a:t> required.</a:t>
            </a:r>
          </a:p>
          <a:p>
            <a:r>
              <a:rPr lang="en-US" dirty="0">
                <a:solidFill>
                  <a:schemeClr val="tx1">
                    <a:lumMod val="50000"/>
                  </a:schemeClr>
                </a:solidFill>
              </a:rPr>
              <a:t>If you want us to know about any activities you have taken part in, we ask that you talk about that in your personal statement.</a:t>
            </a:r>
          </a:p>
        </p:txBody>
      </p:sp>
      <p:sp>
        <p:nvSpPr>
          <p:cNvPr id="4" name="Title 3"/>
          <p:cNvSpPr>
            <a:spLocks noGrp="1"/>
          </p:cNvSpPr>
          <p:nvPr>
            <p:ph type="title"/>
          </p:nvPr>
        </p:nvSpPr>
        <p:spPr>
          <a:xfrm>
            <a:off x="566928" y="1143001"/>
            <a:ext cx="4531638" cy="868430"/>
          </a:xfrm>
        </p:spPr>
        <p:txBody>
          <a:bodyPr>
            <a:normAutofit fontScale="90000"/>
          </a:bodyPr>
          <a:lstStyle/>
          <a:p>
            <a:r>
              <a:rPr lang="en-US" dirty="0"/>
              <a:t>ACTIVITIES AND DISTINCTIONS</a:t>
            </a:r>
          </a:p>
        </p:txBody>
      </p:sp>
    </p:spTree>
    <p:extLst>
      <p:ext uri="{BB962C8B-B14F-4D97-AF65-F5344CB8AC3E}">
        <p14:creationId xmlns:p14="http://schemas.microsoft.com/office/powerpoint/2010/main" val="292029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285750" indent="-285750">
              <a:buFont typeface="Arial" panose="020B0604020202020204" pitchFamily="34" charset="0"/>
              <a:buChar char="•"/>
            </a:pPr>
            <a:r>
              <a:rPr lang="en-US" b="1" dirty="0">
                <a:solidFill>
                  <a:schemeClr val="tx1">
                    <a:lumMod val="50000"/>
                  </a:schemeClr>
                </a:solidFill>
                <a:highlight>
                  <a:srgbClr val="FFFF00"/>
                </a:highlight>
              </a:rPr>
              <a:t>THE APPLICATION WILL NOT BE VISIBLE FOR YOU UNTIL DECEMBER 27</a:t>
            </a:r>
            <a:r>
              <a:rPr lang="en-US" b="1" dirty="0">
                <a:solidFill>
                  <a:schemeClr val="tx1">
                    <a:lumMod val="50000"/>
                  </a:schemeClr>
                </a:solidFill>
              </a:rPr>
              <a:t>.</a:t>
            </a:r>
          </a:p>
          <a:p>
            <a:pPr marL="285750" indent="-285750">
              <a:buFont typeface="Arial" panose="020B0604020202020204" pitchFamily="34" charset="0"/>
              <a:buChar char="•"/>
            </a:pPr>
            <a:r>
              <a:rPr lang="en-US" dirty="0">
                <a:solidFill>
                  <a:schemeClr val="tx1">
                    <a:lumMod val="50000"/>
                  </a:schemeClr>
                </a:solidFill>
              </a:rPr>
              <a:t>GO TO:  </a:t>
            </a:r>
            <a:r>
              <a:rPr lang="en-US" dirty="0">
                <a:hlinkClick r:id="rId3"/>
              </a:rPr>
              <a:t>https://grad.buffalo.edu/programs/occupational-science-bs-occupational-therapy-ms.html</a:t>
            </a:r>
            <a:endParaRPr lang="en-US" dirty="0"/>
          </a:p>
          <a:p>
            <a:pPr marL="0" lvl="1">
              <a:lnSpc>
                <a:spcPct val="100000"/>
              </a:lnSpc>
              <a:spcBef>
                <a:spcPts val="0"/>
              </a:spcBef>
            </a:pPr>
            <a:endParaRPr lang="en-US" sz="1600" dirty="0">
              <a:solidFill>
                <a:schemeClr val="tx1">
                  <a:lumMod val="50000"/>
                </a:schemeClr>
              </a:solidFill>
            </a:endParaRPr>
          </a:p>
        </p:txBody>
      </p:sp>
      <p:sp>
        <p:nvSpPr>
          <p:cNvPr id="3" name="Title 2"/>
          <p:cNvSpPr>
            <a:spLocks noGrp="1"/>
          </p:cNvSpPr>
          <p:nvPr>
            <p:ph type="title"/>
          </p:nvPr>
        </p:nvSpPr>
        <p:spPr/>
        <p:txBody>
          <a:bodyPr>
            <a:normAutofit fontScale="90000"/>
          </a:bodyPr>
          <a:lstStyle/>
          <a:p>
            <a:r>
              <a:rPr lang="en-US" dirty="0"/>
              <a:t>ACCESSING THE APPLICATION</a:t>
            </a:r>
          </a:p>
        </p:txBody>
      </p:sp>
      <p:sp>
        <p:nvSpPr>
          <p:cNvPr id="6" name="TextBox 5"/>
          <p:cNvSpPr txBox="1"/>
          <p:nvPr/>
        </p:nvSpPr>
        <p:spPr>
          <a:xfrm>
            <a:off x="3105857" y="5867561"/>
            <a:ext cx="1842036" cy="307777"/>
          </a:xfrm>
          <a:prstGeom prst="rect">
            <a:avLst/>
          </a:prstGeom>
          <a:noFill/>
          <a:ln>
            <a:noFill/>
          </a:ln>
        </p:spPr>
        <p:txBody>
          <a:bodyPr wrap="square" rtlCol="0">
            <a:spAutoFit/>
          </a:bodyPr>
          <a:lstStyle/>
          <a:p>
            <a:r>
              <a:rPr lang="en-US" sz="1400" b="1" dirty="0">
                <a:solidFill>
                  <a:schemeClr val="accent6">
                    <a:lumMod val="90000"/>
                    <a:lumOff val="10000"/>
                  </a:schemeClr>
                </a:solidFill>
                <a:latin typeface="Arial" charset="0"/>
                <a:ea typeface="Arial" charset="0"/>
                <a:cs typeface="Arial" charset="0"/>
              </a:rPr>
              <a:t>Click “Apply Now”</a:t>
            </a:r>
            <a:endParaRPr lang="en-US" sz="1300" b="1" dirty="0">
              <a:solidFill>
                <a:srgbClr val="FF0000"/>
              </a:solidFill>
              <a:latin typeface="Arial" charset="0"/>
              <a:ea typeface="Arial" charset="0"/>
              <a:cs typeface="Arial" charset="0"/>
            </a:endParaRPr>
          </a:p>
        </p:txBody>
      </p:sp>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l="3938" r="3938"/>
          <a:stretch>
            <a:fillRect/>
          </a:stretch>
        </p:blipFill>
        <p:spPr>
          <a:xfrm>
            <a:off x="4982741" y="1033049"/>
            <a:ext cx="6718300" cy="5718174"/>
          </a:xfrm>
        </p:spPr>
      </p:pic>
      <p:sp>
        <p:nvSpPr>
          <p:cNvPr id="5" name="Arc 4"/>
          <p:cNvSpPr/>
          <p:nvPr/>
        </p:nvSpPr>
        <p:spPr>
          <a:xfrm rot="15475954" flipH="1" flipV="1">
            <a:off x="5630762" y="1207926"/>
            <a:ext cx="1599242" cy="7593586"/>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 name="Oval 1">
            <a:extLst>
              <a:ext uri="{FF2B5EF4-FFF2-40B4-BE49-F238E27FC236}">
                <a16:creationId xmlns:a16="http://schemas.microsoft.com/office/drawing/2014/main" id="{6A30A0E4-F29D-4BBF-AFFF-60CEF88680C8}"/>
              </a:ext>
            </a:extLst>
          </p:cNvPr>
          <p:cNvSpPr/>
          <p:nvPr/>
        </p:nvSpPr>
        <p:spPr>
          <a:xfrm>
            <a:off x="8851392" y="3429000"/>
            <a:ext cx="2468880" cy="66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9827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628726" y="1790281"/>
            <a:ext cx="7181479" cy="3396206"/>
          </a:xfrm>
          <a:ln>
            <a:noFill/>
          </a:ln>
        </p:spPr>
      </p:pic>
      <p:sp>
        <p:nvSpPr>
          <p:cNvPr id="3" name="Text Placeholder 2"/>
          <p:cNvSpPr>
            <a:spLocks noGrp="1"/>
          </p:cNvSpPr>
          <p:nvPr>
            <p:ph type="body" idx="1"/>
          </p:nvPr>
        </p:nvSpPr>
        <p:spPr>
          <a:xfrm>
            <a:off x="2800095" y="5299587"/>
            <a:ext cx="6727364" cy="1278194"/>
          </a:xfrm>
        </p:spPr>
        <p:txBody>
          <a:bodyPr/>
          <a:lstStyle/>
          <a:p>
            <a:pPr algn="ctr"/>
            <a:r>
              <a:rPr lang="en-US" b="1" dirty="0">
                <a:solidFill>
                  <a:srgbClr val="002060"/>
                </a:solidFill>
              </a:rPr>
              <a:t>Letters of recommendation are NOT required, do NOT enhance your application and will NOT be reviewed.</a:t>
            </a:r>
          </a:p>
          <a:p>
            <a:pPr algn="ctr"/>
            <a:r>
              <a:rPr lang="en-US" b="1" dirty="0">
                <a:solidFill>
                  <a:srgbClr val="002060"/>
                </a:solidFill>
              </a:rPr>
              <a:t>Leave this section BLANK.</a:t>
            </a:r>
          </a:p>
        </p:txBody>
      </p:sp>
      <p:sp>
        <p:nvSpPr>
          <p:cNvPr id="4" name="Title 3"/>
          <p:cNvSpPr>
            <a:spLocks noGrp="1"/>
          </p:cNvSpPr>
          <p:nvPr>
            <p:ph type="title"/>
          </p:nvPr>
        </p:nvSpPr>
        <p:spPr>
          <a:xfrm>
            <a:off x="292869" y="921851"/>
            <a:ext cx="4531638" cy="868430"/>
          </a:xfrm>
        </p:spPr>
        <p:txBody>
          <a:bodyPr/>
          <a:lstStyle/>
          <a:p>
            <a:r>
              <a:rPr lang="en-US" dirty="0"/>
              <a:t>RECOMMENDATIONS</a:t>
            </a:r>
          </a:p>
        </p:txBody>
      </p:sp>
    </p:spTree>
    <p:extLst>
      <p:ext uri="{BB962C8B-B14F-4D97-AF65-F5344CB8AC3E}">
        <p14:creationId xmlns:p14="http://schemas.microsoft.com/office/powerpoint/2010/main" val="1135637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51770" y="1101213"/>
            <a:ext cx="6783151" cy="5756787"/>
          </a:xfrm>
          <a:ln>
            <a:noFill/>
          </a:ln>
        </p:spPr>
      </p:pic>
      <p:sp>
        <p:nvSpPr>
          <p:cNvPr id="3" name="Text Placeholder 2"/>
          <p:cNvSpPr>
            <a:spLocks noGrp="1"/>
          </p:cNvSpPr>
          <p:nvPr>
            <p:ph type="body" idx="1"/>
          </p:nvPr>
        </p:nvSpPr>
        <p:spPr>
          <a:xfrm>
            <a:off x="566928" y="2617924"/>
            <a:ext cx="4002532" cy="2768327"/>
          </a:xfrm>
        </p:spPr>
        <p:txBody>
          <a:bodyPr/>
          <a:lstStyle/>
          <a:p>
            <a:r>
              <a:rPr lang="en-US" dirty="0">
                <a:solidFill>
                  <a:srgbClr val="002060"/>
                </a:solidFill>
              </a:rPr>
              <a:t>Your electronic signature is required prior to submitting your application.</a:t>
            </a:r>
          </a:p>
        </p:txBody>
      </p:sp>
      <p:sp>
        <p:nvSpPr>
          <p:cNvPr id="4" name="Title 3"/>
          <p:cNvSpPr>
            <a:spLocks noGrp="1"/>
          </p:cNvSpPr>
          <p:nvPr>
            <p:ph type="title"/>
          </p:nvPr>
        </p:nvSpPr>
        <p:spPr>
          <a:xfrm>
            <a:off x="566928" y="1562542"/>
            <a:ext cx="4531638" cy="868430"/>
          </a:xfrm>
        </p:spPr>
        <p:txBody>
          <a:bodyPr/>
          <a:lstStyle/>
          <a:p>
            <a:r>
              <a:rPr lang="en-US" dirty="0"/>
              <a:t>SIGNATURE</a:t>
            </a:r>
          </a:p>
        </p:txBody>
      </p:sp>
    </p:spTree>
    <p:extLst>
      <p:ext uri="{BB962C8B-B14F-4D97-AF65-F5344CB8AC3E}">
        <p14:creationId xmlns:p14="http://schemas.microsoft.com/office/powerpoint/2010/main" val="3735906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21195" t="25697" r="13727" b="22126"/>
          <a:stretch/>
        </p:blipFill>
        <p:spPr>
          <a:xfrm>
            <a:off x="4783016" y="2035152"/>
            <a:ext cx="6698793" cy="3042493"/>
          </a:xfrm>
          <a:ln>
            <a:noFill/>
          </a:ln>
        </p:spPr>
      </p:pic>
      <p:sp>
        <p:nvSpPr>
          <p:cNvPr id="3" name="Text Placeholder 2"/>
          <p:cNvSpPr>
            <a:spLocks noGrp="1"/>
          </p:cNvSpPr>
          <p:nvPr>
            <p:ph type="body" idx="1"/>
          </p:nvPr>
        </p:nvSpPr>
        <p:spPr>
          <a:xfrm>
            <a:off x="323663" y="2035152"/>
            <a:ext cx="4002532" cy="2768327"/>
          </a:xfrm>
        </p:spPr>
        <p:txBody>
          <a:bodyPr/>
          <a:lstStyle/>
          <a:p>
            <a:r>
              <a:rPr lang="en-US" sz="1700" dirty="0">
                <a:solidFill>
                  <a:srgbClr val="002060"/>
                </a:solidFill>
              </a:rPr>
              <a:t>You will then reach the end of your application.  </a:t>
            </a:r>
          </a:p>
          <a:p>
            <a:r>
              <a:rPr lang="en-US" sz="1700" dirty="0">
                <a:solidFill>
                  <a:srgbClr val="002060"/>
                </a:solidFill>
              </a:rPr>
              <a:t>We encourage you to review your application prior to submitting it.</a:t>
            </a:r>
          </a:p>
          <a:p>
            <a:r>
              <a:rPr lang="en-US" sz="1700" dirty="0">
                <a:solidFill>
                  <a:srgbClr val="002060"/>
                </a:solidFill>
              </a:rPr>
              <a:t>Once you feel you have completed everything, you can click “Submit Application”.  </a:t>
            </a:r>
          </a:p>
          <a:p>
            <a:r>
              <a:rPr lang="en-US" sz="1700" dirty="0">
                <a:solidFill>
                  <a:srgbClr val="002060"/>
                </a:solidFill>
              </a:rPr>
              <a:t>If you want to come back to it on another day, select “Save for Later”.  </a:t>
            </a:r>
          </a:p>
          <a:p>
            <a:r>
              <a:rPr lang="en-US" sz="1700" dirty="0">
                <a:solidFill>
                  <a:srgbClr val="002060"/>
                </a:solidFill>
              </a:rPr>
              <a:t>Be sure to save your log in information!</a:t>
            </a:r>
          </a:p>
        </p:txBody>
      </p:sp>
      <p:sp>
        <p:nvSpPr>
          <p:cNvPr id="4" name="Title 3"/>
          <p:cNvSpPr>
            <a:spLocks noGrp="1"/>
          </p:cNvSpPr>
          <p:nvPr>
            <p:ph type="title"/>
          </p:nvPr>
        </p:nvSpPr>
        <p:spPr>
          <a:xfrm>
            <a:off x="323663" y="1173383"/>
            <a:ext cx="4531638" cy="868430"/>
          </a:xfrm>
        </p:spPr>
        <p:txBody>
          <a:bodyPr/>
          <a:lstStyle/>
          <a:p>
            <a:r>
              <a:rPr lang="en-US" dirty="0"/>
              <a:t>REVIEW &amp; SUBMIT</a:t>
            </a:r>
          </a:p>
        </p:txBody>
      </p:sp>
    </p:spTree>
    <p:extLst>
      <p:ext uri="{BB962C8B-B14F-4D97-AF65-F5344CB8AC3E}">
        <p14:creationId xmlns:p14="http://schemas.microsoft.com/office/powerpoint/2010/main" val="177723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052" y="1459576"/>
            <a:ext cx="6638544" cy="4942252"/>
          </a:xfrm>
        </p:spPr>
        <p:txBody>
          <a:bodyPr vert="horz" lIns="0" tIns="45720" rIns="91440" bIns="45720" rtlCol="0" anchor="t">
            <a:normAutofit lnSpcReduction="10000"/>
          </a:bodyPr>
          <a:lstStyle/>
          <a:p>
            <a:endParaRPr lang="en-US" sz="2000" dirty="0">
              <a:solidFill>
                <a:schemeClr val="tx1">
                  <a:lumMod val="50000"/>
                </a:schemeClr>
              </a:solidFill>
            </a:endParaRPr>
          </a:p>
          <a:p>
            <a:pPr marL="342900" indent="-342900">
              <a:buFont typeface="Arial" panose="020B0604020202020204" pitchFamily="34" charset="0"/>
              <a:buChar char="•"/>
            </a:pPr>
            <a:r>
              <a:rPr lang="en-US" sz="2000" dirty="0">
                <a:solidFill>
                  <a:schemeClr val="tx1">
                    <a:lumMod val="50000"/>
                  </a:schemeClr>
                </a:solidFill>
              </a:rPr>
              <a:t>Be sure to </a:t>
            </a:r>
            <a:r>
              <a:rPr lang="en-US" sz="2000" b="1" dirty="0">
                <a:solidFill>
                  <a:schemeClr val="tx1">
                    <a:lumMod val="50000"/>
                  </a:schemeClr>
                </a:solidFill>
              </a:rPr>
              <a:t>review</a:t>
            </a:r>
            <a:r>
              <a:rPr lang="en-US" sz="2000" dirty="0">
                <a:solidFill>
                  <a:schemeClr val="tx1">
                    <a:lumMod val="50000"/>
                  </a:schemeClr>
                </a:solidFill>
              </a:rPr>
              <a:t> your application and that it is filled in </a:t>
            </a:r>
            <a:r>
              <a:rPr lang="en-US" sz="2000" u="sng" dirty="0">
                <a:solidFill>
                  <a:schemeClr val="tx1">
                    <a:lumMod val="50000"/>
                  </a:schemeClr>
                </a:solidFill>
              </a:rPr>
              <a:t>completely</a:t>
            </a:r>
            <a:r>
              <a:rPr lang="en-US" sz="2000" dirty="0">
                <a:solidFill>
                  <a:schemeClr val="tx1">
                    <a:lumMod val="50000"/>
                  </a:schemeClr>
                </a:solidFill>
              </a:rPr>
              <a:t> before you submit it.</a:t>
            </a:r>
          </a:p>
          <a:p>
            <a:pPr marL="342900" indent="-342900">
              <a:buFont typeface="Arial" panose="020B0604020202020204" pitchFamily="34" charset="0"/>
              <a:buChar char="•"/>
            </a:pPr>
            <a:r>
              <a:rPr lang="en-US" sz="2000" b="1" dirty="0">
                <a:solidFill>
                  <a:schemeClr val="tx1">
                    <a:lumMod val="50000"/>
                  </a:schemeClr>
                </a:solidFill>
              </a:rPr>
              <a:t>Partially completed applications will not be evaluated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You may save your data and come back to finish completing your application at a different time.  BE SURE TO KEEP YOUR LOG IN INFORMATION.  </a:t>
            </a:r>
            <a:r>
              <a:rPr lang="en-US" sz="2000" b="1" dirty="0">
                <a:solidFill>
                  <a:schemeClr val="tx1">
                    <a:lumMod val="50000"/>
                  </a:schemeClr>
                </a:solidFill>
              </a:rPr>
              <a:t>MULTIPLE APPLICATIONS SEEN AS “IN PROCESS” WILL BE DELETED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Be sure to officially submit your application once complete.</a:t>
            </a:r>
          </a:p>
          <a:p>
            <a:pPr marL="342900" indent="-342900">
              <a:buFont typeface="Arial" panose="020B0604020202020204" pitchFamily="34" charset="0"/>
              <a:buChar char="•"/>
            </a:pPr>
            <a:r>
              <a:rPr lang="en-US" sz="2000" dirty="0">
                <a:solidFill>
                  <a:schemeClr val="tx1">
                    <a:lumMod val="50000"/>
                  </a:schemeClr>
                </a:solidFill>
              </a:rPr>
              <a:t>SAVED APPLICATIONS THAT ARE </a:t>
            </a:r>
            <a:r>
              <a:rPr lang="en-US" sz="2000" b="1" dirty="0">
                <a:solidFill>
                  <a:schemeClr val="tx1">
                    <a:lumMod val="50000"/>
                  </a:schemeClr>
                </a:solidFill>
              </a:rPr>
              <a:t>NOT SUBMITTED </a:t>
            </a:r>
            <a:r>
              <a:rPr lang="en-US" sz="2000" dirty="0">
                <a:solidFill>
                  <a:schemeClr val="tx1">
                    <a:lumMod val="50000"/>
                  </a:schemeClr>
                </a:solidFill>
              </a:rPr>
              <a:t>WILL </a:t>
            </a:r>
            <a:r>
              <a:rPr lang="en-US" sz="2000" b="1" dirty="0">
                <a:solidFill>
                  <a:schemeClr val="tx1">
                    <a:lumMod val="50000"/>
                  </a:schemeClr>
                </a:solidFill>
              </a:rPr>
              <a:t>NOT</a:t>
            </a:r>
            <a:r>
              <a:rPr lang="en-US" sz="2000" dirty="0">
                <a:solidFill>
                  <a:schemeClr val="tx1">
                    <a:lumMod val="50000"/>
                  </a:schemeClr>
                </a:solidFill>
              </a:rPr>
              <a:t> BE CONSIDERED.</a:t>
            </a:r>
          </a:p>
          <a:p>
            <a:pPr marL="342900" indent="-342900">
              <a:buFont typeface="Arial" panose="020B0604020202020204" pitchFamily="34" charset="0"/>
              <a:buChar char="•"/>
            </a:pPr>
            <a:r>
              <a:rPr lang="en-US" sz="2000" dirty="0">
                <a:solidFill>
                  <a:schemeClr val="tx1">
                    <a:lumMod val="50000"/>
                  </a:schemeClr>
                </a:solidFill>
              </a:rPr>
              <a:t>We are unable to make any changes to mistakes  that you make in your application.</a:t>
            </a:r>
          </a:p>
          <a:p>
            <a:pPr marL="342900" indent="-342900">
              <a:buFont typeface="Arial" panose="020B0604020202020204" pitchFamily="34" charset="0"/>
              <a:buChar char="•"/>
            </a:pPr>
            <a:endParaRPr lang="en-US" sz="2000" dirty="0">
              <a:solidFill>
                <a:schemeClr val="tx1">
                  <a:lumMod val="50000"/>
                </a:schemeClr>
              </a:solidFill>
            </a:endParaRP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392897" y="1146533"/>
            <a:ext cx="6638544" cy="521017"/>
          </a:xfrm>
        </p:spPr>
        <p:txBody>
          <a:bodyPr>
            <a:noAutofit/>
          </a:bodyPr>
          <a:lstStyle/>
          <a:p>
            <a:pPr>
              <a:lnSpc>
                <a:spcPct val="100000"/>
              </a:lnSpc>
            </a:pPr>
            <a:r>
              <a:rPr lang="en-US" sz="3000" b="0" dirty="0"/>
              <a:t>SUBMITTING your application</a:t>
            </a:r>
          </a:p>
        </p:txBody>
      </p:sp>
    </p:spTree>
    <p:extLst>
      <p:ext uri="{BB962C8B-B14F-4D97-AF65-F5344CB8AC3E}">
        <p14:creationId xmlns:p14="http://schemas.microsoft.com/office/powerpoint/2010/main" val="3094302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950093" y="2153894"/>
            <a:ext cx="7878056" cy="3153696"/>
          </a:xfrm>
          <a:ln>
            <a:noFill/>
          </a:ln>
        </p:spPr>
      </p:pic>
      <p:sp>
        <p:nvSpPr>
          <p:cNvPr id="3" name="Text Placeholder 2"/>
          <p:cNvSpPr>
            <a:spLocks noGrp="1"/>
          </p:cNvSpPr>
          <p:nvPr>
            <p:ph type="body" idx="1"/>
          </p:nvPr>
        </p:nvSpPr>
        <p:spPr>
          <a:xfrm>
            <a:off x="1714119" y="4926303"/>
            <a:ext cx="8727739" cy="1337187"/>
          </a:xfrm>
        </p:spPr>
        <p:txBody>
          <a:bodyPr/>
          <a:lstStyle/>
          <a:p>
            <a:pPr algn="ctr"/>
            <a:r>
              <a:rPr lang="en-US" dirty="0">
                <a:solidFill>
                  <a:srgbClr val="002060"/>
                </a:solidFill>
              </a:rPr>
              <a:t>Once you have submitted your application, you will be at the Review screen, and it will look like this.</a:t>
            </a:r>
          </a:p>
          <a:p>
            <a:pPr algn="ctr"/>
            <a:r>
              <a:rPr lang="en-US" dirty="0">
                <a:solidFill>
                  <a:srgbClr val="002060"/>
                </a:solidFill>
              </a:rPr>
              <a:t>Simply click “Save for Later”.  </a:t>
            </a:r>
          </a:p>
        </p:txBody>
      </p:sp>
      <p:sp>
        <p:nvSpPr>
          <p:cNvPr id="4" name="Title 3"/>
          <p:cNvSpPr>
            <a:spLocks noGrp="1"/>
          </p:cNvSpPr>
          <p:nvPr>
            <p:ph type="title"/>
          </p:nvPr>
        </p:nvSpPr>
        <p:spPr>
          <a:xfrm>
            <a:off x="569469" y="1128148"/>
            <a:ext cx="4531638" cy="868430"/>
          </a:xfrm>
        </p:spPr>
        <p:txBody>
          <a:bodyPr/>
          <a:lstStyle/>
          <a:p>
            <a:r>
              <a:rPr lang="en-US" dirty="0"/>
              <a:t>REVIEW</a:t>
            </a:r>
          </a:p>
        </p:txBody>
      </p:sp>
      <p:sp>
        <p:nvSpPr>
          <p:cNvPr id="13" name="Oval 12"/>
          <p:cNvSpPr/>
          <p:nvPr/>
        </p:nvSpPr>
        <p:spPr>
          <a:xfrm>
            <a:off x="1950093" y="4070555"/>
            <a:ext cx="1540359" cy="678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7698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ormAutofit/>
          </a:bodyPr>
          <a:lstStyle/>
          <a:p>
            <a:r>
              <a:rPr lang="en-US" sz="2500" dirty="0"/>
              <a:t>WHAT HAPPENS AFTER YOU SUBMIT YOUR APPLICATION</a:t>
            </a:r>
          </a:p>
        </p:txBody>
      </p:sp>
      <p:sp>
        <p:nvSpPr>
          <p:cNvPr id="4" name="Text Placeholder 3"/>
          <p:cNvSpPr>
            <a:spLocks noGrp="1"/>
          </p:cNvSpPr>
          <p:nvPr>
            <p:ph type="body" idx="10"/>
          </p:nvPr>
        </p:nvSpPr>
        <p:spPr>
          <a:xfrm>
            <a:off x="566928" y="2185416"/>
            <a:ext cx="10602517" cy="3732425"/>
          </a:xfrm>
        </p:spPr>
        <p:txBody>
          <a:bodyPr vert="horz" lIns="182880" tIns="45720" rIns="182880" bIns="45720" rtlCol="0" anchor="t">
            <a:noAutofit/>
          </a:bodyPr>
          <a:lstStyle/>
          <a:p>
            <a:r>
              <a:rPr lang="en-US" dirty="0">
                <a:solidFill>
                  <a:schemeClr val="tx1">
                    <a:lumMod val="50000"/>
                  </a:schemeClr>
                </a:solidFill>
              </a:rPr>
              <a:t>After you submit your application, you will be prompted to remit the </a:t>
            </a:r>
            <a:r>
              <a:rPr lang="en-US" b="1" dirty="0">
                <a:solidFill>
                  <a:schemeClr val="tx1">
                    <a:lumMod val="50000"/>
                  </a:schemeClr>
                </a:solidFill>
              </a:rPr>
              <a:t>$50 application fee</a:t>
            </a:r>
            <a:r>
              <a:rPr lang="en-US" dirty="0">
                <a:solidFill>
                  <a:schemeClr val="tx1">
                    <a:lumMod val="50000"/>
                  </a:schemeClr>
                </a:solidFill>
              </a:rPr>
              <a:t>.  There will be a link for you to click to remit payment.</a:t>
            </a:r>
          </a:p>
          <a:p>
            <a:r>
              <a:rPr lang="en-US" dirty="0">
                <a:solidFill>
                  <a:schemeClr val="tx1">
                    <a:lumMod val="50000"/>
                  </a:schemeClr>
                </a:solidFill>
              </a:rPr>
              <a:t>It can take anywhere from 2 – 24 hours for supplemental materials that you have uploaded to appear in your checklist.</a:t>
            </a:r>
          </a:p>
          <a:p>
            <a:endParaRPr lang="en-US" dirty="0">
              <a:solidFill>
                <a:schemeClr val="tx1">
                  <a:lumMod val="50000"/>
                </a:schemeClr>
              </a:solidFill>
              <a:latin typeface="Arial"/>
              <a:cs typeface="Arial"/>
            </a:endParaRPr>
          </a:p>
        </p:txBody>
      </p:sp>
    </p:spTree>
    <p:extLst>
      <p:ext uri="{BB962C8B-B14F-4D97-AF65-F5344CB8AC3E}">
        <p14:creationId xmlns:p14="http://schemas.microsoft.com/office/powerpoint/2010/main" val="3837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45756-68CB-FE20-DD49-7176566B29E1}"/>
              </a:ext>
            </a:extLst>
          </p:cNvPr>
          <p:cNvSpPr txBox="1"/>
          <p:nvPr/>
        </p:nvSpPr>
        <p:spPr>
          <a:xfrm>
            <a:off x="4535786" y="3411296"/>
            <a:ext cx="3275320" cy="369332"/>
          </a:xfrm>
          <a:prstGeom prst="rect">
            <a:avLst/>
          </a:prstGeom>
          <a:noFill/>
        </p:spPr>
        <p:txBody>
          <a:bodyPr wrap="none" rtlCol="0">
            <a:spAutoFit/>
          </a:bodyPr>
          <a:lstStyle/>
          <a:p>
            <a:r>
              <a:rPr lang="en-US" dirty="0"/>
              <a:t>End of Application Instructions</a:t>
            </a:r>
          </a:p>
        </p:txBody>
      </p:sp>
    </p:spTree>
    <p:extLst>
      <p:ext uri="{BB962C8B-B14F-4D97-AF65-F5344CB8AC3E}">
        <p14:creationId xmlns:p14="http://schemas.microsoft.com/office/powerpoint/2010/main" val="4126269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1751170"/>
            <a:ext cx="7212644" cy="4437529"/>
          </a:xfrm>
        </p:spPr>
        <p:txBody>
          <a:bodyPr>
            <a:normAutofit/>
          </a:bodyPr>
          <a:lstStyle/>
          <a:p>
            <a:endParaRPr lang="en-US" sz="900" dirty="0"/>
          </a:p>
          <a:p>
            <a:endParaRPr lang="en-US" sz="700" dirty="0">
              <a:solidFill>
                <a:schemeClr val="tx1">
                  <a:lumMod val="50000"/>
                </a:schemeClr>
              </a:solidFill>
            </a:endParaRPr>
          </a:p>
          <a:p>
            <a:pPr marL="800100" lvl="1" indent="-342900" algn="l">
              <a:buFont typeface="Arial" panose="020B0604020202020204" pitchFamily="34" charset="0"/>
              <a:buChar char="•"/>
            </a:pPr>
            <a:r>
              <a:rPr lang="en-US" sz="1800" dirty="0">
                <a:solidFill>
                  <a:schemeClr val="tx1">
                    <a:lumMod val="50000"/>
                  </a:schemeClr>
                </a:solidFill>
              </a:rPr>
              <a:t>You may repeat up to </a:t>
            </a:r>
            <a:r>
              <a:rPr lang="en-US" sz="1800" b="1" dirty="0">
                <a:solidFill>
                  <a:schemeClr val="tx1">
                    <a:lumMod val="50000"/>
                  </a:schemeClr>
                </a:solidFill>
              </a:rPr>
              <a:t>2</a:t>
            </a:r>
            <a:r>
              <a:rPr lang="en-US" sz="1800" dirty="0">
                <a:solidFill>
                  <a:schemeClr val="tx1">
                    <a:lumMod val="50000"/>
                  </a:schemeClr>
                </a:solidFill>
              </a:rPr>
              <a:t> prerequisite courses.</a:t>
            </a:r>
          </a:p>
          <a:p>
            <a:pPr marL="800100" lvl="1" indent="-342900" algn="l">
              <a:buFont typeface="Arial" panose="020B0604020202020204" pitchFamily="34" charset="0"/>
              <a:buChar char="•"/>
            </a:pPr>
            <a:r>
              <a:rPr lang="en-US" sz="1800" dirty="0">
                <a:solidFill>
                  <a:schemeClr val="tx1">
                    <a:lumMod val="50000"/>
                  </a:schemeClr>
                </a:solidFill>
              </a:rPr>
              <a:t>As stated in the UB Catalog, all second attempt grades will count as your official grade, </a:t>
            </a:r>
            <a:r>
              <a:rPr lang="en-US" sz="1800" b="1" dirty="0">
                <a:solidFill>
                  <a:schemeClr val="tx1">
                    <a:lumMod val="50000"/>
                  </a:schemeClr>
                </a:solidFill>
              </a:rPr>
              <a:t>regardless whether it is better or worse</a:t>
            </a:r>
            <a:r>
              <a:rPr lang="en-US" sz="1800" dirty="0">
                <a:solidFill>
                  <a:schemeClr val="tx1">
                    <a:lumMod val="50000"/>
                  </a:schemeClr>
                </a:solidFill>
              </a:rPr>
              <a:t>.  The second grade that you earn will be the one that we look at.</a:t>
            </a:r>
          </a:p>
          <a:p>
            <a:pPr marL="800100" lvl="1" indent="-342900" algn="l">
              <a:buFont typeface="Arial" panose="020B0604020202020204" pitchFamily="34" charset="0"/>
              <a:buChar char="•"/>
            </a:pPr>
            <a:r>
              <a:rPr lang="en-US" sz="1800" dirty="0">
                <a:solidFill>
                  <a:schemeClr val="tx1">
                    <a:lumMod val="50000"/>
                  </a:schemeClr>
                </a:solidFill>
              </a:rPr>
              <a:t>If you received lower than a C- in a course, but will be retaking the course this Spring, email us to let us know.  </a:t>
            </a:r>
          </a:p>
          <a:p>
            <a:pPr marL="800100" lvl="1" indent="-342900" algn="l">
              <a:buFont typeface="Arial" panose="020B0604020202020204" pitchFamily="34" charset="0"/>
              <a:buChar char="•"/>
            </a:pPr>
            <a:r>
              <a:rPr lang="en-US" sz="1800" dirty="0">
                <a:solidFill>
                  <a:schemeClr val="tx1">
                    <a:lumMod val="50000"/>
                  </a:schemeClr>
                </a:solidFill>
              </a:rPr>
              <a:t>To learn more about the repeat policy on courses, click this link:</a:t>
            </a:r>
          </a:p>
          <a:p>
            <a:pPr lvl="2" algn="l"/>
            <a:r>
              <a:rPr lang="en-US" dirty="0">
                <a:solidFill>
                  <a:srgbClr val="333399"/>
                </a:solidFill>
                <a:sym typeface="Wingdings" pitchFamily="2" charset="2"/>
                <a:hlinkClick r:id="rId3"/>
              </a:rPr>
              <a:t>https://catalog.buffalo.edu/policies/repeat.html</a:t>
            </a:r>
            <a:endParaRPr lang="en-US" dirty="0">
              <a:solidFill>
                <a:srgbClr val="333399"/>
              </a:solidFill>
              <a:sym typeface="Wingdings" pitchFamily="2" charset="2"/>
            </a:endParaRPr>
          </a:p>
          <a:p>
            <a:pPr lvl="2" algn="l"/>
            <a:endParaRPr lang="en-US" sz="2000" dirty="0"/>
          </a:p>
          <a:p>
            <a:pPr marL="800100" lvl="1" indent="-342900" algn="l">
              <a:buFont typeface="Arial" panose="020B0604020202020204" pitchFamily="34" charset="0"/>
              <a:buChar char="•"/>
            </a:pPr>
            <a:endParaRPr lang="en-US" sz="12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490661"/>
            <a:ext cx="6638544" cy="521017"/>
          </a:xfrm>
        </p:spPr>
        <p:txBody>
          <a:bodyPr>
            <a:noAutofit/>
          </a:bodyPr>
          <a:lstStyle/>
          <a:p>
            <a:pPr>
              <a:lnSpc>
                <a:spcPct val="100000"/>
              </a:lnSpc>
            </a:pPr>
            <a:r>
              <a:rPr lang="en-US" sz="3000" b="0" dirty="0"/>
              <a:t>RETAKING COURSES</a:t>
            </a:r>
          </a:p>
        </p:txBody>
      </p:sp>
    </p:spTree>
    <p:extLst>
      <p:ext uri="{BB962C8B-B14F-4D97-AF65-F5344CB8AC3E}">
        <p14:creationId xmlns:p14="http://schemas.microsoft.com/office/powerpoint/2010/main" val="412570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326488" y="2541465"/>
            <a:ext cx="10370087" cy="3278309"/>
          </a:xfrm>
        </p:spPr>
        <p:txBody>
          <a:bodyPr vert="horz" lIns="182880" tIns="45720" rIns="182880" bIns="45720" rtlCol="0" anchor="t">
            <a:normAutofit/>
          </a:bodyPr>
          <a:lstStyle/>
          <a:p>
            <a:pPr marL="342900" indent="-342900">
              <a:lnSpc>
                <a:spcPct val="100000"/>
              </a:lnSpc>
              <a:buFont typeface="Arial" panose="020B0604020202020204" pitchFamily="34" charset="0"/>
              <a:buChar char="•"/>
            </a:pPr>
            <a:r>
              <a:rPr lang="en-US" sz="1800" dirty="0">
                <a:solidFill>
                  <a:schemeClr val="tx1">
                    <a:lumMod val="50000"/>
                  </a:schemeClr>
                </a:solidFill>
              </a:rPr>
              <a:t>Students must either have:</a:t>
            </a:r>
          </a:p>
          <a:p>
            <a:pPr marL="800077" lvl="2" indent="-342900">
              <a:lnSpc>
                <a:spcPct val="100000"/>
              </a:lnSpc>
              <a:buFont typeface="Arial" panose="020B0604020202020204" pitchFamily="34" charset="0"/>
              <a:buChar char="•"/>
            </a:pPr>
            <a:r>
              <a:rPr lang="en-US" b="1" u="sng" dirty="0">
                <a:solidFill>
                  <a:schemeClr val="tx1">
                    <a:lumMod val="50000"/>
                  </a:schemeClr>
                </a:solidFill>
              </a:rPr>
              <a:t>All</a:t>
            </a:r>
            <a:r>
              <a:rPr lang="en-US" b="1" dirty="0">
                <a:solidFill>
                  <a:schemeClr val="tx1">
                    <a:lumMod val="50000"/>
                  </a:schemeClr>
                </a:solidFill>
              </a:rPr>
              <a:t> </a:t>
            </a:r>
            <a:r>
              <a:rPr lang="en-US" dirty="0">
                <a:solidFill>
                  <a:schemeClr val="tx1">
                    <a:lumMod val="50000"/>
                  </a:schemeClr>
                </a:solidFill>
              </a:rPr>
              <a:t>general education requirements completed before entering the program/before beginning PAS 407.</a:t>
            </a:r>
          </a:p>
          <a:p>
            <a:pPr marL="457177" lvl="2" algn="ctr">
              <a:lnSpc>
                <a:spcPct val="100000"/>
              </a:lnSpc>
            </a:pPr>
            <a:r>
              <a:rPr lang="en-US" b="1" dirty="0">
                <a:solidFill>
                  <a:schemeClr val="tx1">
                    <a:lumMod val="50000"/>
                  </a:schemeClr>
                </a:solidFill>
              </a:rPr>
              <a:t>OR</a:t>
            </a:r>
          </a:p>
          <a:p>
            <a:pPr marL="799465" lvl="2" indent="-342900">
              <a:lnSpc>
                <a:spcPct val="100000"/>
              </a:lnSpc>
              <a:buFont typeface="Arial" panose="020B0604020202020204" pitchFamily="34" charset="0"/>
              <a:buChar char="•"/>
            </a:pPr>
            <a:r>
              <a:rPr lang="en-US" dirty="0">
                <a:solidFill>
                  <a:schemeClr val="tx1">
                    <a:lumMod val="50000"/>
                  </a:schemeClr>
                </a:solidFill>
                <a:latin typeface="Arial"/>
                <a:cs typeface="Arial"/>
              </a:rPr>
              <a:t>They must have their UB curriculum courses completed.</a:t>
            </a:r>
          </a:p>
          <a:p>
            <a:pPr marL="800077" lvl="2" indent="-342900">
              <a:lnSpc>
                <a:spcPct val="100000"/>
              </a:lnSpc>
              <a:buFont typeface="Arial" panose="020B0604020202020204" pitchFamily="34" charset="0"/>
              <a:buChar char="•"/>
            </a:pPr>
            <a:endParaRPr lang="en-US" dirty="0">
              <a:solidFill>
                <a:schemeClr val="tx1">
                  <a:lumMod val="50000"/>
                </a:schemeClr>
              </a:solidFill>
            </a:endParaRPr>
          </a:p>
          <a:p>
            <a:pPr marL="0" indent="0">
              <a:lnSpc>
                <a:spcPct val="100000"/>
              </a:lnSpc>
              <a:buNone/>
            </a:pPr>
            <a:r>
              <a:rPr lang="en-US" sz="1800" dirty="0">
                <a:solidFill>
                  <a:schemeClr val="tx1">
                    <a:lumMod val="50000"/>
                  </a:schemeClr>
                </a:solidFill>
              </a:rPr>
              <a:t>The </a:t>
            </a:r>
            <a:r>
              <a:rPr lang="en-US" sz="1800" b="1" u="sng" dirty="0">
                <a:solidFill>
                  <a:schemeClr val="tx1">
                    <a:lumMod val="50000"/>
                  </a:schemeClr>
                </a:solidFill>
              </a:rPr>
              <a:t>only</a:t>
            </a:r>
            <a:r>
              <a:rPr lang="en-US" sz="1800" dirty="0">
                <a:solidFill>
                  <a:schemeClr val="tx1">
                    <a:lumMod val="50000"/>
                  </a:schemeClr>
                </a:solidFill>
              </a:rPr>
              <a:t> UB curriculum course completed in the Professional Program is UBE 399 (Capstone).   It is taken in the spring semester of the first year of the professional program.   All other UB curriculum courses must be completed.</a:t>
            </a:r>
          </a:p>
          <a:p>
            <a:pPr marL="342900" indent="-342900">
              <a:lnSpc>
                <a:spcPct val="100000"/>
              </a:lnSpc>
              <a:buFont typeface="Arial" panose="020B0604020202020204" pitchFamily="34" charset="0"/>
              <a:buChar char="•"/>
            </a:pPr>
            <a:endParaRPr lang="en-US" sz="1500" dirty="0">
              <a:solidFill>
                <a:schemeClr val="tx1">
                  <a:lumMod val="50000"/>
                </a:schemeClr>
              </a:solidFill>
            </a:endParaRPr>
          </a:p>
        </p:txBody>
      </p:sp>
      <p:sp>
        <p:nvSpPr>
          <p:cNvPr id="2" name="TextBox 1"/>
          <p:cNvSpPr txBox="1"/>
          <p:nvPr/>
        </p:nvSpPr>
        <p:spPr>
          <a:xfrm>
            <a:off x="239733" y="1313941"/>
            <a:ext cx="11572568" cy="1015663"/>
          </a:xfrm>
          <a:prstGeom prst="rect">
            <a:avLst/>
          </a:prstGeom>
          <a:noFill/>
        </p:spPr>
        <p:txBody>
          <a:bodyPr wrap="square" rtlCol="0">
            <a:spAutoFit/>
          </a:bodyPr>
          <a:lstStyle/>
          <a:p>
            <a:r>
              <a:rPr lang="en-US" sz="3000" dirty="0">
                <a:solidFill>
                  <a:srgbClr val="005BBB"/>
                </a:solidFill>
              </a:rPr>
              <a:t>GENERAL EDUCATION OR </a:t>
            </a:r>
          </a:p>
          <a:p>
            <a:r>
              <a:rPr lang="en-US" sz="3000" dirty="0">
                <a:solidFill>
                  <a:srgbClr val="005BBB"/>
                </a:solidFill>
              </a:rPr>
              <a:t>UB CURRICULUM REQUIREMENTS</a:t>
            </a:r>
          </a:p>
        </p:txBody>
      </p:sp>
    </p:spTree>
    <p:extLst>
      <p:ext uri="{BB962C8B-B14F-4D97-AF65-F5344CB8AC3E}">
        <p14:creationId xmlns:p14="http://schemas.microsoft.com/office/powerpoint/2010/main" val="4267783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552245" y="2070848"/>
            <a:ext cx="10843342" cy="4778188"/>
          </a:xfrm>
        </p:spPr>
        <p:txBody>
          <a:bodyPr vert="horz" lIns="182880" tIns="45720" rIns="182880" bIns="45720" rtlCol="0" anchor="t">
            <a:normAutofit/>
          </a:bodyPr>
          <a:lstStyle/>
          <a:p>
            <a:r>
              <a:rPr lang="en-US" dirty="0">
                <a:solidFill>
                  <a:schemeClr val="tx1">
                    <a:lumMod val="50000"/>
                  </a:schemeClr>
                </a:solidFill>
              </a:rPr>
              <a:t>All applicants must be enrolled as an undergraduate student at UB when applying to the program.</a:t>
            </a:r>
          </a:p>
          <a:p>
            <a:r>
              <a:rPr lang="en-US" dirty="0">
                <a:solidFill>
                  <a:schemeClr val="tx1">
                    <a:lumMod val="50000"/>
                  </a:schemeClr>
                </a:solidFill>
                <a:latin typeface="Arial"/>
                <a:cs typeface="Arial"/>
              </a:rPr>
              <a:t>If you are a UB student taking any courses in Fall 2024, Winter 2025 or Spring 2025 semesters </a:t>
            </a:r>
            <a:r>
              <a:rPr lang="en-US" u="sng" dirty="0">
                <a:solidFill>
                  <a:schemeClr val="tx1">
                    <a:lumMod val="50000"/>
                  </a:schemeClr>
                </a:solidFill>
                <a:latin typeface="Arial"/>
                <a:cs typeface="Arial"/>
              </a:rPr>
              <a:t>outside of UB</a:t>
            </a:r>
            <a:r>
              <a:rPr lang="en-US" dirty="0">
                <a:solidFill>
                  <a:schemeClr val="tx1">
                    <a:lumMod val="50000"/>
                  </a:schemeClr>
                </a:solidFill>
                <a:latin typeface="Arial"/>
                <a:cs typeface="Arial"/>
              </a:rPr>
              <a:t>, you must send your</a:t>
            </a:r>
            <a:r>
              <a:rPr lang="en-US" b="1" dirty="0">
                <a:solidFill>
                  <a:schemeClr val="tx1">
                    <a:lumMod val="50000"/>
                  </a:schemeClr>
                </a:solidFill>
                <a:latin typeface="Arial"/>
                <a:cs typeface="Arial"/>
              </a:rPr>
              <a:t> official </a:t>
            </a:r>
            <a:r>
              <a:rPr lang="en-US" dirty="0">
                <a:solidFill>
                  <a:schemeClr val="tx1">
                    <a:lumMod val="50000"/>
                  </a:schemeClr>
                </a:solidFill>
                <a:latin typeface="Arial"/>
                <a:cs typeface="Arial"/>
              </a:rPr>
              <a:t>transcripts to:</a:t>
            </a:r>
          </a:p>
          <a:p>
            <a:pPr lvl="1"/>
            <a:endParaRPr lang="en-US" dirty="0">
              <a:solidFill>
                <a:schemeClr val="tx1">
                  <a:lumMod val="50000"/>
                </a:schemeClr>
              </a:solidFill>
            </a:endParaRPr>
          </a:p>
          <a:p>
            <a:pPr lvl="1" algn="ctr"/>
            <a:r>
              <a:rPr lang="en-US" dirty="0">
                <a:solidFill>
                  <a:schemeClr val="tx1">
                    <a:lumMod val="50000"/>
                  </a:schemeClr>
                </a:solidFill>
              </a:rPr>
              <a:t>MaryAnn Venezia, Coordinator for Professional Programs</a:t>
            </a:r>
          </a:p>
          <a:p>
            <a:pPr lvl="1" algn="ctr"/>
            <a:r>
              <a:rPr lang="en-US" dirty="0">
                <a:solidFill>
                  <a:schemeClr val="tx1">
                    <a:lumMod val="50000"/>
                  </a:schemeClr>
                </a:solidFill>
              </a:rPr>
              <a:t>Department of Rehabilitation Science</a:t>
            </a:r>
          </a:p>
          <a:p>
            <a:pPr lvl="1" algn="ctr"/>
            <a:r>
              <a:rPr lang="en-US" dirty="0">
                <a:solidFill>
                  <a:schemeClr val="tx1">
                    <a:lumMod val="50000"/>
                  </a:schemeClr>
                </a:solidFill>
              </a:rPr>
              <a:t>SUNY at Buffalo, South Campus</a:t>
            </a:r>
          </a:p>
          <a:p>
            <a:pPr lvl="1" algn="ctr"/>
            <a:r>
              <a:rPr lang="en-US" dirty="0">
                <a:solidFill>
                  <a:schemeClr val="tx1">
                    <a:lumMod val="50000"/>
                  </a:schemeClr>
                </a:solidFill>
              </a:rPr>
              <a:t>3435 Main Street</a:t>
            </a:r>
          </a:p>
          <a:p>
            <a:pPr lvl="1" algn="ctr"/>
            <a:r>
              <a:rPr lang="en-US" dirty="0">
                <a:solidFill>
                  <a:schemeClr val="tx1">
                    <a:lumMod val="50000"/>
                  </a:schemeClr>
                </a:solidFill>
              </a:rPr>
              <a:t>523 Kimball Tower</a:t>
            </a:r>
          </a:p>
          <a:p>
            <a:pPr lvl="1" algn="ctr"/>
            <a:r>
              <a:rPr lang="en-US" dirty="0">
                <a:solidFill>
                  <a:schemeClr val="tx1">
                    <a:lumMod val="50000"/>
                  </a:schemeClr>
                </a:solidFill>
              </a:rPr>
              <a:t>Buffalo, NY  14214</a:t>
            </a:r>
            <a:br>
              <a:rPr lang="en-US" dirty="0"/>
            </a:br>
            <a:endParaRPr lang="en-US" dirty="0"/>
          </a:p>
        </p:txBody>
      </p:sp>
      <p:sp>
        <p:nvSpPr>
          <p:cNvPr id="4" name="Title 3"/>
          <p:cNvSpPr>
            <a:spLocks noGrp="1"/>
          </p:cNvSpPr>
          <p:nvPr>
            <p:ph type="title"/>
          </p:nvPr>
        </p:nvSpPr>
        <p:spPr>
          <a:xfrm>
            <a:off x="566928" y="1251150"/>
            <a:ext cx="10515600" cy="868430"/>
          </a:xfrm>
        </p:spPr>
        <p:txBody>
          <a:bodyPr>
            <a:normAutofit fontScale="90000"/>
          </a:bodyPr>
          <a:lstStyle/>
          <a:p>
            <a:pPr>
              <a:lnSpc>
                <a:spcPct val="100000"/>
              </a:lnSpc>
            </a:pPr>
            <a:r>
              <a:rPr lang="en-US" dirty="0"/>
              <a:t>OFFICIAL TRANSCRIPTS FOR COURSES NOT TAKEN AT UB</a:t>
            </a:r>
            <a:br>
              <a:rPr lang="en-US" sz="2500" dirty="0"/>
            </a:br>
            <a:endParaRPr lang="en-US" sz="2500" dirty="0"/>
          </a:p>
        </p:txBody>
      </p:sp>
    </p:spTree>
    <p:extLst>
      <p:ext uri="{BB962C8B-B14F-4D97-AF65-F5344CB8AC3E}">
        <p14:creationId xmlns:p14="http://schemas.microsoft.com/office/powerpoint/2010/main" val="34982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0C2B71E-7490-0E0D-634E-8C21CFA7D63E}"/>
              </a:ext>
            </a:extLst>
          </p:cNvPr>
          <p:cNvPicPr>
            <a:picLocks noChangeAspect="1"/>
          </p:cNvPicPr>
          <p:nvPr/>
        </p:nvPicPr>
        <p:blipFill>
          <a:blip r:embed="rId2"/>
          <a:stretch>
            <a:fillRect/>
          </a:stretch>
        </p:blipFill>
        <p:spPr>
          <a:xfrm>
            <a:off x="634548" y="2077514"/>
            <a:ext cx="5316561" cy="433953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F11C299-A02A-8918-16CE-96A278449EBD}"/>
              </a:ext>
            </a:extLst>
          </p:cNvPr>
          <p:cNvPicPr>
            <a:picLocks noChangeAspect="1"/>
          </p:cNvPicPr>
          <p:nvPr/>
        </p:nvPicPr>
        <p:blipFill rotWithShape="1">
          <a:blip r:embed="rId3"/>
          <a:srcRect l="9587" r="30282" b="41951"/>
          <a:stretch/>
        </p:blipFill>
        <p:spPr>
          <a:xfrm>
            <a:off x="6848131" y="2206044"/>
            <a:ext cx="4709321" cy="2384063"/>
          </a:xfrm>
          <a:prstGeom prst="rect">
            <a:avLst/>
          </a:prstGeom>
        </p:spPr>
      </p:pic>
      <p:sp>
        <p:nvSpPr>
          <p:cNvPr id="10" name="Oval 9">
            <a:extLst>
              <a:ext uri="{FF2B5EF4-FFF2-40B4-BE49-F238E27FC236}">
                <a16:creationId xmlns:a16="http://schemas.microsoft.com/office/drawing/2014/main" id="{582AA488-C435-BF3E-A22E-510AA8A70640}"/>
              </a:ext>
            </a:extLst>
          </p:cNvPr>
          <p:cNvSpPr/>
          <p:nvPr/>
        </p:nvSpPr>
        <p:spPr>
          <a:xfrm>
            <a:off x="6609030" y="3358836"/>
            <a:ext cx="4744016" cy="425513"/>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769FC5F-BAD1-EC88-77ED-579F093048E4}"/>
              </a:ext>
            </a:extLst>
          </p:cNvPr>
          <p:cNvCxnSpPr/>
          <p:nvPr/>
        </p:nvCxnSpPr>
        <p:spPr>
          <a:xfrm flipV="1">
            <a:off x="7025489" y="3693814"/>
            <a:ext cx="0" cy="2245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B620DA-3E0A-5145-99B2-951C362090E7}"/>
              </a:ext>
            </a:extLst>
          </p:cNvPr>
          <p:cNvSpPr txBox="1"/>
          <p:nvPr/>
        </p:nvSpPr>
        <p:spPr>
          <a:xfrm>
            <a:off x="6455683" y="6020555"/>
            <a:ext cx="1646605" cy="369332"/>
          </a:xfrm>
          <a:prstGeom prst="rect">
            <a:avLst/>
          </a:prstGeom>
          <a:noFill/>
        </p:spPr>
        <p:txBody>
          <a:bodyPr wrap="none" rtlCol="0">
            <a:spAutoFit/>
          </a:bodyPr>
          <a:lstStyle/>
          <a:p>
            <a:r>
              <a:rPr lang="en-US" dirty="0">
                <a:solidFill>
                  <a:schemeClr val="accent6"/>
                </a:solidFill>
              </a:rPr>
              <a:t>What to select</a:t>
            </a:r>
          </a:p>
        </p:txBody>
      </p:sp>
      <p:sp>
        <p:nvSpPr>
          <p:cNvPr id="14" name="TextBox 13">
            <a:extLst>
              <a:ext uri="{FF2B5EF4-FFF2-40B4-BE49-F238E27FC236}">
                <a16:creationId xmlns:a16="http://schemas.microsoft.com/office/drawing/2014/main" id="{E188F174-00CA-1076-62DE-9A3651D9CC2A}"/>
              </a:ext>
            </a:extLst>
          </p:cNvPr>
          <p:cNvSpPr txBox="1"/>
          <p:nvPr/>
        </p:nvSpPr>
        <p:spPr>
          <a:xfrm>
            <a:off x="634548" y="1041210"/>
            <a:ext cx="10718498" cy="923330"/>
          </a:xfrm>
          <a:prstGeom prst="rect">
            <a:avLst/>
          </a:prstGeom>
          <a:noFill/>
        </p:spPr>
        <p:txBody>
          <a:bodyPr wrap="square" rtlCol="0">
            <a:spAutoFit/>
          </a:bodyPr>
          <a:lstStyle/>
          <a:p>
            <a:r>
              <a:rPr lang="en-US" dirty="0">
                <a:solidFill>
                  <a:schemeClr val="accent4">
                    <a:lumMod val="75000"/>
                  </a:schemeClr>
                </a:solidFill>
              </a:rPr>
              <a:t>You will then be led to The Graduate School Academic Program page. On this page, you will see a list of Graduate Programs to select from. Scroll down until you see </a:t>
            </a:r>
            <a:r>
              <a:rPr lang="en-US" b="1" dirty="0">
                <a:solidFill>
                  <a:schemeClr val="accent4">
                    <a:lumMod val="75000"/>
                  </a:schemeClr>
                </a:solidFill>
              </a:rPr>
              <a:t>Occupational Science BS / Occupational Therapy MS</a:t>
            </a:r>
            <a:r>
              <a:rPr lang="en-US" dirty="0">
                <a:solidFill>
                  <a:schemeClr val="accent4">
                    <a:lumMod val="75000"/>
                  </a:schemeClr>
                </a:solidFill>
              </a:rPr>
              <a:t>.</a:t>
            </a:r>
          </a:p>
        </p:txBody>
      </p:sp>
    </p:spTree>
    <p:extLst>
      <p:ext uri="{BB962C8B-B14F-4D97-AF65-F5344CB8AC3E}">
        <p14:creationId xmlns:p14="http://schemas.microsoft.com/office/powerpoint/2010/main" val="133289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848" y="1380461"/>
            <a:ext cx="7239537" cy="5145740"/>
          </a:xfrm>
        </p:spPr>
        <p:txBody>
          <a:bodyPr vert="horz" lIns="0" tIns="45720" rIns="91440" bIns="45720" rtlCol="0" anchor="t">
            <a:normAutofit/>
          </a:bodyPr>
          <a:lstStyle/>
          <a:p>
            <a:endParaRPr lang="en-US" sz="2000" dirty="0"/>
          </a:p>
          <a:p>
            <a:pPr algn="ctr"/>
            <a:r>
              <a:rPr lang="en-US" sz="1900" dirty="0">
                <a:solidFill>
                  <a:schemeClr val="tx1">
                    <a:lumMod val="50000"/>
                  </a:schemeClr>
                </a:solidFill>
              </a:rPr>
              <a:t>It is important to </a:t>
            </a:r>
            <a:r>
              <a:rPr lang="en-US" sz="1900" b="1" dirty="0">
                <a:solidFill>
                  <a:schemeClr val="tx1">
                    <a:lumMod val="50000"/>
                  </a:schemeClr>
                </a:solidFill>
              </a:rPr>
              <a:t>read </a:t>
            </a:r>
            <a:r>
              <a:rPr lang="en-US" sz="1900" dirty="0">
                <a:solidFill>
                  <a:schemeClr val="tx1">
                    <a:lumMod val="50000"/>
                  </a:schemeClr>
                </a:solidFill>
              </a:rPr>
              <a:t>and </a:t>
            </a:r>
            <a:r>
              <a:rPr lang="en-US" sz="1900" b="1" dirty="0">
                <a:solidFill>
                  <a:schemeClr val="tx1">
                    <a:lumMod val="50000"/>
                  </a:schemeClr>
                </a:solidFill>
              </a:rPr>
              <a:t>understand </a:t>
            </a:r>
            <a:r>
              <a:rPr lang="en-US" sz="1900" dirty="0">
                <a:solidFill>
                  <a:schemeClr val="tx1">
                    <a:lumMod val="50000"/>
                  </a:schemeClr>
                </a:solidFill>
              </a:rPr>
              <a:t>the Technical Standards prior to applying to the Occupational Therapy program.</a:t>
            </a:r>
          </a:p>
          <a:p>
            <a:r>
              <a:rPr lang="en-US" sz="1900" dirty="0">
                <a:solidFill>
                  <a:schemeClr val="tx1">
                    <a:lumMod val="50000"/>
                  </a:schemeClr>
                </a:solidFill>
              </a:rPr>
              <a:t>You will need to sign and submit your understanding of the Technical Standards by uploading your signed document in your application.</a:t>
            </a:r>
          </a:p>
          <a:p>
            <a:r>
              <a:rPr lang="en-US" sz="1900" dirty="0">
                <a:solidFill>
                  <a:schemeClr val="tx1">
                    <a:lumMod val="50000"/>
                  </a:schemeClr>
                </a:solidFill>
              </a:rPr>
              <a:t>You can access this information in the Pre-Major Handbook which can be found online at:  </a:t>
            </a:r>
          </a:p>
          <a:p>
            <a:pPr algn="ctr"/>
            <a:r>
              <a:rPr lang="en-US" sz="1900" dirty="0">
                <a:hlinkClick r:id="rId3"/>
              </a:rPr>
              <a:t>https://sphhp.buffalo.edu/content/dam/sphhp/rehabilitation-science/ot-premajor-handbook.pdf</a:t>
            </a:r>
            <a:endParaRPr lang="en-US" sz="1900" dirty="0"/>
          </a:p>
          <a:p>
            <a:endParaRPr lang="en-US" sz="1400" dirty="0">
              <a:solidFill>
                <a:schemeClr val="tx1">
                  <a:lumMod val="50000"/>
                </a:schemeClr>
              </a:solidFill>
            </a:endParaRPr>
          </a:p>
          <a:p>
            <a:r>
              <a:rPr lang="en-US" sz="1400" b="1" dirty="0">
                <a:solidFill>
                  <a:schemeClr val="tx1">
                    <a:lumMod val="50000"/>
                  </a:schemeClr>
                </a:solidFill>
              </a:rPr>
              <a:t>Signing the Technical Standards form indicates that you have </a:t>
            </a:r>
            <a:r>
              <a:rPr lang="en-US" sz="1400" b="1" u="sng" dirty="0">
                <a:solidFill>
                  <a:schemeClr val="tx1">
                    <a:lumMod val="50000"/>
                  </a:schemeClr>
                </a:solidFill>
              </a:rPr>
              <a:t>read</a:t>
            </a:r>
            <a:r>
              <a:rPr lang="en-US" sz="1400" b="1" dirty="0">
                <a:solidFill>
                  <a:schemeClr val="tx1">
                    <a:lumMod val="50000"/>
                  </a:schemeClr>
                </a:solidFill>
              </a:rPr>
              <a:t> it and also indicates what level of accommodations, if any, that you require.  </a:t>
            </a:r>
            <a:endParaRPr lang="en-US" b="1" dirty="0">
              <a:solidFill>
                <a:schemeClr val="tx1">
                  <a:lumMod val="50000"/>
                </a:schemeClr>
              </a:solidFill>
            </a:endParaRPr>
          </a:p>
          <a:p>
            <a:r>
              <a:rPr lang="en-US" sz="1400" b="1" dirty="0">
                <a:solidFill>
                  <a:schemeClr val="tx1">
                    <a:lumMod val="50000"/>
                  </a:schemeClr>
                </a:solidFill>
              </a:rPr>
              <a:t>Your signature means that you also agree to the requirements listed on page four of the Technical Standards.</a:t>
            </a:r>
            <a:endParaRPr lang="en-US" b="1" dirty="0">
              <a:solidFill>
                <a:schemeClr val="tx1">
                  <a:lumMod val="50000"/>
                </a:schemeClr>
              </a:solidFill>
            </a:endParaRPr>
          </a:p>
          <a:p>
            <a:endParaRPr lang="en-US" sz="1300" b="1" dirty="0">
              <a:solidFill>
                <a:schemeClr val="tx1">
                  <a:lumMod val="50000"/>
                </a:schemeClr>
              </a:solidFill>
            </a:endParaRPr>
          </a:p>
        </p:txBody>
      </p:sp>
      <p:sp>
        <p:nvSpPr>
          <p:cNvPr id="4" name="Title 3"/>
          <p:cNvSpPr>
            <a:spLocks noGrp="1"/>
          </p:cNvSpPr>
          <p:nvPr>
            <p:ph type="ctrTitle"/>
          </p:nvPr>
        </p:nvSpPr>
        <p:spPr>
          <a:xfrm>
            <a:off x="335638" y="1095151"/>
            <a:ext cx="6638544" cy="521017"/>
          </a:xfrm>
        </p:spPr>
        <p:txBody>
          <a:bodyPr>
            <a:noAutofit/>
          </a:bodyPr>
          <a:lstStyle/>
          <a:p>
            <a:pPr>
              <a:lnSpc>
                <a:spcPct val="100000"/>
              </a:lnSpc>
            </a:pPr>
            <a:r>
              <a:rPr lang="en-US" sz="3000" b="0" dirty="0"/>
              <a:t>TECHNICAL STANDARDS	</a:t>
            </a:r>
          </a:p>
        </p:txBody>
      </p:sp>
    </p:spTree>
    <p:extLst>
      <p:ext uri="{BB962C8B-B14F-4D97-AF65-F5344CB8AC3E}">
        <p14:creationId xmlns:p14="http://schemas.microsoft.com/office/powerpoint/2010/main" val="150251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2991" y="1913496"/>
            <a:ext cx="10305009" cy="4473465"/>
          </a:xfrm>
        </p:spPr>
        <p:txBody>
          <a:bodyPr vert="horz" lIns="91440" tIns="45720" rIns="91440" bIns="45720" rtlCol="0" anchor="t">
            <a:noAutofit/>
          </a:bodyPr>
          <a:lstStyle/>
          <a:p>
            <a:pPr>
              <a:spcBef>
                <a:spcPts val="600"/>
              </a:spcBef>
            </a:pPr>
            <a:r>
              <a:rPr lang="en-US" sz="2000" dirty="0">
                <a:solidFill>
                  <a:schemeClr val="tx1">
                    <a:lumMod val="50000"/>
                  </a:schemeClr>
                </a:solidFill>
              </a:rPr>
              <a:t>The volunteer form can be downloaded from the OT Admissions page:  </a:t>
            </a:r>
          </a:p>
          <a:p>
            <a:pPr marL="261938" lvl="1" indent="79375" algn="ctr">
              <a:spcBef>
                <a:spcPts val="600"/>
              </a:spcBef>
            </a:pPr>
            <a:r>
              <a:rPr lang="en-US" sz="1500" dirty="0">
                <a:hlinkClick r:id="rId3"/>
              </a:rPr>
              <a:t>https://publichealth.buffalo.edu/rehabilitation-science/education/occupational-therapy-bsms/admissions.html</a:t>
            </a:r>
            <a:endParaRPr lang="en-US" sz="1500" dirty="0">
              <a:solidFill>
                <a:srgbClr val="828383"/>
              </a:solidFill>
            </a:endParaRPr>
          </a:p>
          <a:p>
            <a:pPr marL="261938" lvl="1" indent="79375" algn="ctr">
              <a:spcBef>
                <a:spcPts val="600"/>
              </a:spcBef>
            </a:pPr>
            <a:endParaRPr lang="en-US" sz="1500" dirty="0">
              <a:solidFill>
                <a:srgbClr val="828383"/>
              </a:solidFill>
              <a:latin typeface="Arial"/>
              <a:cs typeface="Arial"/>
            </a:endParaRPr>
          </a:p>
          <a:p>
            <a:pPr marL="604838" lvl="1" indent="-342900">
              <a:spcBef>
                <a:spcPts val="600"/>
              </a:spcBef>
              <a:buFont typeface="Arial" panose="020B0604020202020204" pitchFamily="34" charset="0"/>
              <a:buChar char="•"/>
            </a:pPr>
            <a:r>
              <a:rPr lang="en-US" dirty="0">
                <a:solidFill>
                  <a:schemeClr val="tx1">
                    <a:lumMod val="50000"/>
                  </a:schemeClr>
                </a:solidFill>
                <a:latin typeface="Arial"/>
                <a:cs typeface="Arial"/>
              </a:rPr>
              <a:t>Your volunteer form or volunteer plan MUST be uploaded in your application by January 13</a:t>
            </a:r>
            <a:r>
              <a:rPr lang="en-US" baseline="30000" dirty="0">
                <a:solidFill>
                  <a:schemeClr val="tx1">
                    <a:lumMod val="50000"/>
                  </a:schemeClr>
                </a:solidFill>
                <a:latin typeface="Arial"/>
                <a:cs typeface="Arial"/>
              </a:rPr>
              <a:t>th</a:t>
            </a:r>
            <a:r>
              <a:rPr lang="en-US" dirty="0">
                <a:solidFill>
                  <a:schemeClr val="tx1">
                    <a:lumMod val="50000"/>
                  </a:schemeClr>
                </a:solidFill>
                <a:latin typeface="Arial"/>
                <a:cs typeface="Arial"/>
              </a:rPr>
              <a:t>.</a:t>
            </a:r>
            <a:endParaRPr lang="en-US" sz="1800" dirty="0">
              <a:solidFill>
                <a:schemeClr val="tx1">
                  <a:lumMod val="50000"/>
                </a:schemeClr>
              </a:solidFill>
              <a:latin typeface="Arial"/>
              <a:cs typeface="Arial"/>
            </a:endParaRPr>
          </a:p>
          <a:p>
            <a:pPr marL="604838" lvl="1"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have previously applied and submitted volunteer hours and would like them brought forward, </a:t>
            </a:r>
            <a:r>
              <a:rPr lang="en-US" sz="2000" b="1" dirty="0">
                <a:solidFill>
                  <a:schemeClr val="tx1">
                    <a:lumMod val="50000"/>
                  </a:schemeClr>
                </a:solidFill>
                <a:latin typeface="Arial"/>
                <a:cs typeface="Arial"/>
              </a:rPr>
              <a:t>send an email request </a:t>
            </a:r>
            <a:r>
              <a:rPr lang="en-US" sz="2000" dirty="0">
                <a:solidFill>
                  <a:schemeClr val="tx1">
                    <a:lumMod val="50000"/>
                  </a:schemeClr>
                </a:solidFill>
                <a:latin typeface="Arial"/>
                <a:cs typeface="Arial"/>
              </a:rPr>
              <a:t>to Jaclyn Levesque, Admissions &amp; Enrollment Coordinator at: </a:t>
            </a:r>
            <a:r>
              <a:rPr lang="en-US" sz="2000" dirty="0">
                <a:solidFill>
                  <a:schemeClr val="tx1">
                    <a:lumMod val="50000"/>
                  </a:schemeClr>
                </a:solidFill>
                <a:latin typeface="Arial"/>
                <a:cs typeface="Arial"/>
                <a:hlinkClick r:id="rId4">
                  <a:extLst>
                    <a:ext uri="{A12FA001-AC4F-418D-AE19-62706E023703}">
                      <ahyp:hlinkClr xmlns:ahyp="http://schemas.microsoft.com/office/drawing/2018/hyperlinkcolor" val="tx"/>
                    </a:ext>
                  </a:extLst>
                </a:hlinkClick>
              </a:rPr>
              <a:t>jl388@buffalo.edu</a:t>
            </a:r>
            <a:r>
              <a:rPr lang="en-US" sz="2000" dirty="0">
                <a:solidFill>
                  <a:schemeClr val="tx1">
                    <a:lumMod val="50000"/>
                  </a:schemeClr>
                </a:solidFill>
                <a:latin typeface="Arial"/>
                <a:cs typeface="Arial"/>
              </a:rPr>
              <a:t>.  </a:t>
            </a:r>
            <a:endParaRPr lang="en-US" dirty="0">
              <a:solidFill>
                <a:schemeClr val="tx1">
                  <a:lumMod val="50000"/>
                </a:schemeClr>
              </a:solidFill>
            </a:endParaRPr>
          </a:p>
          <a:p>
            <a:pPr marL="604838" lvl="1"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Forms MUST be signed by an OTR, OTR/L, OTA or COTA.  </a:t>
            </a:r>
          </a:p>
          <a:p>
            <a:pPr marL="604838" lvl="1"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are applying for 2025 admission, your volunteer hours must be completed between January 13, 2022 and January 13, 2025. </a:t>
            </a:r>
            <a:endParaRPr lang="en-US" sz="2000" dirty="0">
              <a:solidFill>
                <a:schemeClr val="tx1">
                  <a:lumMod val="50000"/>
                </a:schemeClr>
              </a:solidFill>
            </a:endParaRPr>
          </a:p>
          <a:p>
            <a:pPr marL="604838" lvl="1" indent="-342900">
              <a:spcBef>
                <a:spcPts val="600"/>
              </a:spcBef>
              <a:buFont typeface="Arial" panose="020B0604020202020204" pitchFamily="34" charset="0"/>
              <a:buChar char="•"/>
            </a:pPr>
            <a:endParaRPr lang="en-US" sz="2000" dirty="0">
              <a:solidFill>
                <a:schemeClr val="tx1">
                  <a:lumMod val="50000"/>
                </a:schemeClr>
              </a:solidFill>
            </a:endParaRPr>
          </a:p>
        </p:txBody>
      </p:sp>
      <p:sp>
        <p:nvSpPr>
          <p:cNvPr id="4" name="Title 3"/>
          <p:cNvSpPr>
            <a:spLocks noGrp="1"/>
          </p:cNvSpPr>
          <p:nvPr>
            <p:ph type="title"/>
          </p:nvPr>
        </p:nvSpPr>
        <p:spPr>
          <a:xfrm>
            <a:off x="362991" y="1139132"/>
            <a:ext cx="10515600" cy="716084"/>
          </a:xfrm>
        </p:spPr>
        <p:txBody>
          <a:bodyPr/>
          <a:lstStyle/>
          <a:p>
            <a:r>
              <a:rPr lang="en-US" dirty="0"/>
              <a:t>VOLUNTEER FORMS / VOLUNTEER PLAN</a:t>
            </a:r>
          </a:p>
        </p:txBody>
      </p:sp>
    </p:spTree>
    <p:extLst>
      <p:ext uri="{BB962C8B-B14F-4D97-AF65-F5344CB8AC3E}">
        <p14:creationId xmlns:p14="http://schemas.microsoft.com/office/powerpoint/2010/main" val="19388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02" y="972607"/>
            <a:ext cx="10515600" cy="868430"/>
          </a:xfrm>
        </p:spPr>
        <p:txBody>
          <a:bodyPr/>
          <a:lstStyle/>
          <a:p>
            <a:r>
              <a:rPr lang="en-US" dirty="0"/>
              <a:t>VOLUNTEER FORMS – Continued</a:t>
            </a:r>
          </a:p>
        </p:txBody>
      </p:sp>
      <p:sp>
        <p:nvSpPr>
          <p:cNvPr id="5" name="Text Placeholder 2"/>
          <p:cNvSpPr>
            <a:spLocks noGrp="1"/>
          </p:cNvSpPr>
          <p:nvPr>
            <p:ph type="body" idx="10"/>
          </p:nvPr>
        </p:nvSpPr>
        <p:spPr>
          <a:xfrm>
            <a:off x="566928" y="1948233"/>
            <a:ext cx="10863072" cy="3374966"/>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US" sz="2000" dirty="0">
                <a:solidFill>
                  <a:schemeClr val="tx1">
                    <a:lumMod val="50000"/>
                  </a:schemeClr>
                </a:solidFill>
              </a:rPr>
              <a:t>The Total Number of Hours MUST BE COMPLETELY FILLED IN.  This line CANNOT BE LEFT BLANK.</a:t>
            </a:r>
          </a:p>
          <a:p>
            <a:pPr algn="ctr">
              <a:spcBef>
                <a:spcPts val="600"/>
              </a:spcBef>
            </a:pPr>
            <a:r>
              <a:rPr lang="en-US" sz="2000" b="1" dirty="0">
                <a:solidFill>
                  <a:srgbClr val="FF0000"/>
                </a:solidFill>
              </a:rPr>
              <a:t>**No part of the volunteer form can be left blank or it will be considered incomplete.**</a:t>
            </a:r>
          </a:p>
          <a:p>
            <a:pPr marL="342900" indent="-342900">
              <a:spcBef>
                <a:spcPts val="600"/>
              </a:spcBef>
              <a:buFont typeface="Arial" panose="020B0604020202020204" pitchFamily="34" charset="0"/>
              <a:buChar char="•"/>
            </a:pPr>
            <a:r>
              <a:rPr lang="en-US" sz="2000" dirty="0">
                <a:solidFill>
                  <a:schemeClr val="tx1">
                    <a:lumMod val="50000"/>
                  </a:schemeClr>
                </a:solidFill>
              </a:rPr>
              <a:t>Supplemental paperwork attached to your volunteer form DOES NOT REPLACE the volunteer form.</a:t>
            </a:r>
          </a:p>
          <a:p>
            <a:pPr marL="342900" indent="-342900">
              <a:spcBef>
                <a:spcPts val="600"/>
              </a:spcBef>
              <a:buFont typeface="Arial" panose="020B0604020202020204" pitchFamily="34" charset="0"/>
              <a:buChar char="•"/>
            </a:pPr>
            <a:r>
              <a:rPr lang="en-US" sz="2000" b="1" dirty="0">
                <a:solidFill>
                  <a:schemeClr val="tx1">
                    <a:lumMod val="50000"/>
                  </a:schemeClr>
                </a:solidFill>
                <a:latin typeface="Arial"/>
                <a:cs typeface="Arial"/>
              </a:rPr>
              <a:t>35 hours </a:t>
            </a:r>
            <a:r>
              <a:rPr lang="en-US" sz="2000" dirty="0">
                <a:solidFill>
                  <a:schemeClr val="tx1">
                    <a:lumMod val="50000"/>
                  </a:schemeClr>
                </a:solidFill>
                <a:latin typeface="Arial"/>
                <a:cs typeface="Arial"/>
              </a:rPr>
              <a:t>must be completed.  </a:t>
            </a:r>
            <a:endParaRPr lang="en-US" sz="2000" dirty="0">
              <a:solidFill>
                <a:schemeClr val="tx1">
                  <a:lumMod val="50000"/>
                </a:schemeClr>
              </a:solidFill>
            </a:endParaRPr>
          </a:p>
          <a:p>
            <a:pPr marL="91440" indent="-285750">
              <a:spcBef>
                <a:spcPts val="600"/>
              </a:spcBef>
              <a:buFont typeface="Arial" panose="020B0604020202020204" pitchFamily="34" charset="0"/>
              <a:buChar char="•"/>
            </a:pPr>
            <a:r>
              <a:rPr lang="en-US" sz="2000" dirty="0">
                <a:solidFill>
                  <a:schemeClr val="tx1">
                    <a:lumMod val="50000"/>
                  </a:schemeClr>
                </a:solidFill>
                <a:latin typeface="Arial"/>
                <a:cs typeface="Arial"/>
              </a:rPr>
              <a:t>You may volunteer in </a:t>
            </a:r>
            <a:r>
              <a:rPr lang="en-US" sz="2000" u="sng" dirty="0">
                <a:solidFill>
                  <a:schemeClr val="tx1">
                    <a:lumMod val="50000"/>
                  </a:schemeClr>
                </a:solidFill>
                <a:latin typeface="Arial"/>
                <a:cs typeface="Arial"/>
              </a:rPr>
              <a:t>no more</a:t>
            </a:r>
            <a:r>
              <a:rPr lang="en-US" sz="2000" dirty="0">
                <a:solidFill>
                  <a:schemeClr val="tx1">
                    <a:lumMod val="50000"/>
                  </a:schemeClr>
                </a:solidFill>
                <a:latin typeface="Arial"/>
                <a:cs typeface="Arial"/>
              </a:rPr>
              <a:t> than 3</a:t>
            </a:r>
            <a:r>
              <a:rPr lang="en-US" sz="2000" b="1" dirty="0">
                <a:solidFill>
                  <a:schemeClr val="tx1">
                    <a:lumMod val="50000"/>
                  </a:schemeClr>
                </a:solidFill>
                <a:latin typeface="Arial"/>
                <a:cs typeface="Arial"/>
              </a:rPr>
              <a:t> sites </a:t>
            </a:r>
            <a:r>
              <a:rPr lang="en-US" sz="2000" dirty="0">
                <a:solidFill>
                  <a:schemeClr val="tx1">
                    <a:lumMod val="50000"/>
                  </a:schemeClr>
                </a:solidFill>
                <a:latin typeface="Arial"/>
                <a:cs typeface="Arial"/>
              </a:rPr>
              <a:t>to meet the 35 hour requirement.</a:t>
            </a:r>
          </a:p>
          <a:p>
            <a:pPr marL="342900" indent="-342900">
              <a:spcBef>
                <a:spcPts val="600"/>
              </a:spcBef>
              <a:buFont typeface="Arial" panose="020B0604020202020204" pitchFamily="34" charset="0"/>
              <a:buChar char="•"/>
            </a:pPr>
            <a:endParaRPr lang="en-US" sz="2000" dirty="0">
              <a:solidFill>
                <a:schemeClr val="tx1">
                  <a:lumMod val="50000"/>
                </a:schemeClr>
              </a:solidFill>
              <a:latin typeface="Arial"/>
              <a:cs typeface="Arial"/>
            </a:endParaRPr>
          </a:p>
        </p:txBody>
      </p:sp>
    </p:spTree>
    <p:extLst>
      <p:ext uri="{BB962C8B-B14F-4D97-AF65-F5344CB8AC3E}">
        <p14:creationId xmlns:p14="http://schemas.microsoft.com/office/powerpoint/2010/main" val="232429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THE APPLICATION</a:t>
            </a:r>
          </a:p>
        </p:txBody>
      </p:sp>
    </p:spTree>
    <p:extLst>
      <p:ext uri="{BB962C8B-B14F-4D97-AF65-F5344CB8AC3E}">
        <p14:creationId xmlns:p14="http://schemas.microsoft.com/office/powerpoint/2010/main" val="3069220348"/>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37032</TotalTime>
  <Words>3208</Words>
  <Application>Microsoft Macintosh PowerPoint</Application>
  <PresentationFormat>Widescreen</PresentationFormat>
  <Paragraphs>300</Paragraphs>
  <Slides>49</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Georgia</vt:lpstr>
      <vt:lpstr>LucidaGrande</vt:lpstr>
      <vt:lpstr>Wingdings</vt:lpstr>
      <vt:lpstr>UB Powerpoint Template</vt:lpstr>
      <vt:lpstr>GRADUATE SCHOOL APPLICATION MANAGER</vt:lpstr>
      <vt:lpstr>Important contact information</vt:lpstr>
      <vt:lpstr>PowerPoint Presentation</vt:lpstr>
      <vt:lpstr>ACCESSING THE APPLICATION</vt:lpstr>
      <vt:lpstr>PowerPoint Presentation</vt:lpstr>
      <vt:lpstr>TECHNICAL STANDARDS </vt:lpstr>
      <vt:lpstr>VOLUNTEER FORMS / VOLUNTEER PLAN</vt:lpstr>
      <vt:lpstr>VOLUNTEER FORMS – Continued</vt:lpstr>
      <vt:lpstr>THE APPLICATION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INFORMATION</vt:lpstr>
      <vt:lpstr>INTERNATIONAL  APPLICANTS</vt:lpstr>
      <vt:lpstr>ADDITIONAL BACKGROUND INFORMATION</vt:lpstr>
      <vt:lpstr>ACADEMIC BACKGROUND</vt:lpstr>
      <vt:lpstr>ACADEMIC BACKGROUND</vt:lpstr>
      <vt:lpstr>ACADEMIC BACKGROUND</vt:lpstr>
      <vt:lpstr>SCHOOL OF PUBLIC HEALTH &amp; HEALTH PROFESSIONS QUESTIONS</vt:lpstr>
      <vt:lpstr>TECHNICAL STANDARDS</vt:lpstr>
      <vt:lpstr>SCHOOL OF PUBLIC HEALTH &amp; HEALTH PROFESSIONS QUESTIONS</vt:lpstr>
      <vt:lpstr>SCHOOL OF PUBLIC HEALTH &amp; HEALTH PROFESSIONS QUESTIONS</vt:lpstr>
      <vt:lpstr>SCHOOL OF PUBLIC HEALTH &amp; HEALTH PROFESSIONS QUESTIONS</vt:lpstr>
      <vt:lpstr>SCHOOL OF PUBLIC HEALTH &amp; HEALTH PROFESSIONS QUESTIONS</vt:lpstr>
      <vt:lpstr>SCHOOL OF PUBLIC HEALTH &amp; HEALTH PROFESSIONS QUESTIONS</vt:lpstr>
      <vt:lpstr>PERSONAL STATEMENT </vt:lpstr>
      <vt:lpstr>SCHOOL OF PUBLIC HEALTH &amp; HEALTH PROFESSIONS QUESTIONS</vt:lpstr>
      <vt:lpstr>SCHOOL OF PUBLIC HEALTH &amp; HEALTH PROFESSIONS QUESTIONS</vt:lpstr>
      <vt:lpstr>SCHOOL OF PUBLIC HEALTH &amp; HEALTH PROFESSIONS QUESTIONS</vt:lpstr>
      <vt:lpstr>SCHOOL OF PUBLIC HEALTH &amp; HEALTH PROFESSIONS QUESTIONS</vt:lpstr>
      <vt:lpstr>SCHOOL OF PUBLIC HEALTH &amp; HEALTH PROFESSIONS QUESTIONS</vt:lpstr>
      <vt:lpstr>PowerPoint Presentation</vt:lpstr>
      <vt:lpstr>EMPLOYMENT HISTORY</vt:lpstr>
      <vt:lpstr>ACTIVITIES AND DISTINCTIONS</vt:lpstr>
      <vt:lpstr>RECOMMENDATIONS</vt:lpstr>
      <vt:lpstr>SIGNATURE</vt:lpstr>
      <vt:lpstr>REVIEW &amp; SUBMIT</vt:lpstr>
      <vt:lpstr>SUBMITTING your application</vt:lpstr>
      <vt:lpstr>REVIEW</vt:lpstr>
      <vt:lpstr>WHAT HAPPENS AFTER YOU SUBMIT YOUR APPLICATION</vt:lpstr>
      <vt:lpstr>PowerPoint Presentation</vt:lpstr>
      <vt:lpstr>RETAKING COURSES</vt:lpstr>
      <vt:lpstr>PowerPoint Presentation</vt:lpstr>
      <vt:lpstr>OFFICIAL TRANSCRIPTS FOR COURSES NOT TAKEN AT UB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Janice Tona</cp:lastModifiedBy>
  <cp:revision>451</cp:revision>
  <cp:lastPrinted>2024-11-14T17:00:01Z</cp:lastPrinted>
  <dcterms:created xsi:type="dcterms:W3CDTF">2016-06-28T14:05:07Z</dcterms:created>
  <dcterms:modified xsi:type="dcterms:W3CDTF">2024-11-27T14:11:44Z</dcterms:modified>
  <cp:category/>
</cp:coreProperties>
</file>