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48"/>
  </p:notesMasterIdLst>
  <p:handoutMasterIdLst>
    <p:handoutMasterId r:id="rId49"/>
  </p:handoutMasterIdLst>
  <p:sldIdLst>
    <p:sldId id="302" r:id="rId2"/>
    <p:sldId id="340" r:id="rId3"/>
    <p:sldId id="304" r:id="rId4"/>
    <p:sldId id="328" r:id="rId5"/>
    <p:sldId id="295" r:id="rId6"/>
    <p:sldId id="336" r:id="rId7"/>
    <p:sldId id="335" r:id="rId8"/>
    <p:sldId id="298" r:id="rId9"/>
    <p:sldId id="306" r:id="rId10"/>
    <p:sldId id="307" r:id="rId11"/>
    <p:sldId id="342" r:id="rId12"/>
    <p:sldId id="343" r:id="rId13"/>
    <p:sldId id="311" r:id="rId14"/>
    <p:sldId id="312" r:id="rId15"/>
    <p:sldId id="313" r:id="rId16"/>
    <p:sldId id="315" r:id="rId17"/>
    <p:sldId id="344" r:id="rId18"/>
    <p:sldId id="345" r:id="rId19"/>
    <p:sldId id="346" r:id="rId20"/>
    <p:sldId id="347" r:id="rId21"/>
    <p:sldId id="357" r:id="rId22"/>
    <p:sldId id="348" r:id="rId23"/>
    <p:sldId id="360" r:id="rId24"/>
    <p:sldId id="358" r:id="rId25"/>
    <p:sldId id="359" r:id="rId26"/>
    <p:sldId id="325" r:id="rId27"/>
    <p:sldId id="349" r:id="rId28"/>
    <p:sldId id="350" r:id="rId29"/>
    <p:sldId id="351" r:id="rId30"/>
    <p:sldId id="354" r:id="rId31"/>
    <p:sldId id="352" r:id="rId32"/>
    <p:sldId id="353" r:id="rId33"/>
    <p:sldId id="356" r:id="rId34"/>
    <p:sldId id="326" r:id="rId35"/>
    <p:sldId id="355" r:id="rId36"/>
    <p:sldId id="341" r:id="rId37"/>
    <p:sldId id="296" r:id="rId38"/>
    <p:sldId id="308" r:id="rId39"/>
    <p:sldId id="333" r:id="rId40"/>
    <p:sldId id="317" r:id="rId41"/>
    <p:sldId id="319" r:id="rId42"/>
    <p:sldId id="322" r:id="rId43"/>
    <p:sldId id="327" r:id="rId44"/>
    <p:sldId id="329" r:id="rId45"/>
    <p:sldId id="331" r:id="rId46"/>
    <p:sldId id="332" r:id="rId47"/>
  </p:sldIdLst>
  <p:sldSz cx="12192000" cy="6858000"/>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930DF2-E9B2-48C7-9AAD-729DD601958F}">
          <p14:sldIdLst>
            <p14:sldId id="302"/>
            <p14:sldId id="340"/>
            <p14:sldId id="304"/>
            <p14:sldId id="328"/>
            <p14:sldId id="295"/>
            <p14:sldId id="336"/>
            <p14:sldId id="335"/>
          </p14:sldIdLst>
        </p14:section>
        <p14:section name="Untitled Section" id="{CF3AF6F8-880F-455D-AD42-FF03E910C8D1}">
          <p14:sldIdLst>
            <p14:sldId id="298"/>
            <p14:sldId id="306"/>
            <p14:sldId id="307"/>
            <p14:sldId id="342"/>
            <p14:sldId id="343"/>
            <p14:sldId id="311"/>
            <p14:sldId id="312"/>
            <p14:sldId id="313"/>
            <p14:sldId id="315"/>
            <p14:sldId id="344"/>
            <p14:sldId id="345"/>
            <p14:sldId id="346"/>
            <p14:sldId id="347"/>
            <p14:sldId id="357"/>
            <p14:sldId id="348"/>
            <p14:sldId id="360"/>
            <p14:sldId id="358"/>
            <p14:sldId id="359"/>
            <p14:sldId id="325"/>
            <p14:sldId id="349"/>
            <p14:sldId id="350"/>
            <p14:sldId id="351"/>
            <p14:sldId id="354"/>
            <p14:sldId id="352"/>
            <p14:sldId id="353"/>
            <p14:sldId id="356"/>
            <p14:sldId id="326"/>
            <p14:sldId id="355"/>
            <p14:sldId id="341"/>
            <p14:sldId id="296"/>
            <p14:sldId id="308"/>
            <p14:sldId id="333"/>
            <p14:sldId id="317"/>
            <p14:sldId id="319"/>
            <p14:sldId id="322"/>
            <p14:sldId id="327"/>
            <p14:sldId id="329"/>
            <p14:sldId id="331"/>
            <p14:sldId id="33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05BBB"/>
    <a:srgbClr val="828383"/>
    <a:srgbClr val="00C7B1"/>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4"/>
    <p:restoredTop sz="95827"/>
  </p:normalViewPr>
  <p:slideViewPr>
    <p:cSldViewPr snapToGrid="0" snapToObjects="1">
      <p:cViewPr varScale="1">
        <p:scale>
          <a:sx n="105" d="100"/>
          <a:sy n="105" d="100"/>
        </p:scale>
        <p:origin x="510" y="114"/>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0548" tIns="45274" rIns="90548" bIns="45274" rtlCol="0"/>
          <a:lstStyle>
            <a:lvl1pPr algn="l">
              <a:defRPr sz="1100"/>
            </a:lvl1pPr>
          </a:lstStyle>
          <a:p>
            <a:endParaRPr lang="en-US" dirty="0">
              <a:latin typeface="Arial" charset="0"/>
            </a:endParaRPr>
          </a:p>
        </p:txBody>
      </p:sp>
      <p:sp>
        <p:nvSpPr>
          <p:cNvPr id="3" name="Date Placeholder 2"/>
          <p:cNvSpPr>
            <a:spLocks noGrp="1"/>
          </p:cNvSpPr>
          <p:nvPr>
            <p:ph type="dt" sz="quarter" idx="1"/>
          </p:nvPr>
        </p:nvSpPr>
        <p:spPr>
          <a:xfrm>
            <a:off x="3970938" y="1"/>
            <a:ext cx="3037840" cy="466434"/>
          </a:xfrm>
          <a:prstGeom prst="rect">
            <a:avLst/>
          </a:prstGeom>
        </p:spPr>
        <p:txBody>
          <a:bodyPr vert="horz" lIns="90548" tIns="45274" rIns="90548" bIns="45274" rtlCol="0"/>
          <a:lstStyle>
            <a:lvl1pPr algn="r">
              <a:defRPr sz="1100"/>
            </a:lvl1pPr>
          </a:lstStyle>
          <a:p>
            <a:fld id="{631D33A1-6D17-2C4C-B4C2-C83DB37352CC}" type="datetimeFigureOut">
              <a:rPr lang="en-US" smtClean="0">
                <a:latin typeface="Arial" charset="0"/>
              </a:rPr>
              <a:t>11/30/2021</a:t>
            </a:fld>
            <a:endParaRPr lang="en-US" dirty="0">
              <a:latin typeface="Arial" charset="0"/>
            </a:endParaRPr>
          </a:p>
        </p:txBody>
      </p:sp>
      <p:sp>
        <p:nvSpPr>
          <p:cNvPr id="4" name="Footer Placeholder 3"/>
          <p:cNvSpPr>
            <a:spLocks noGrp="1"/>
          </p:cNvSpPr>
          <p:nvPr>
            <p:ph type="ftr" sz="quarter" idx="2"/>
          </p:nvPr>
        </p:nvSpPr>
        <p:spPr>
          <a:xfrm>
            <a:off x="0" y="8829976"/>
            <a:ext cx="3037840" cy="466433"/>
          </a:xfrm>
          <a:prstGeom prst="rect">
            <a:avLst/>
          </a:prstGeom>
        </p:spPr>
        <p:txBody>
          <a:bodyPr vert="horz" lIns="90548" tIns="45274" rIns="90548" bIns="45274" rtlCol="0" anchor="b"/>
          <a:lstStyle>
            <a:lvl1pPr algn="l">
              <a:defRPr sz="1100"/>
            </a:lvl1pPr>
          </a:lstStyle>
          <a:p>
            <a:endParaRPr lang="en-US" dirty="0">
              <a:latin typeface="Arial" charset="0"/>
            </a:endParaRPr>
          </a:p>
        </p:txBody>
      </p:sp>
      <p:sp>
        <p:nvSpPr>
          <p:cNvPr id="5" name="Slide Number Placeholder 4"/>
          <p:cNvSpPr>
            <a:spLocks noGrp="1"/>
          </p:cNvSpPr>
          <p:nvPr>
            <p:ph type="sldNum" sz="quarter" idx="3"/>
          </p:nvPr>
        </p:nvSpPr>
        <p:spPr>
          <a:xfrm>
            <a:off x="3970938" y="8829976"/>
            <a:ext cx="3037840" cy="466433"/>
          </a:xfrm>
          <a:prstGeom prst="rect">
            <a:avLst/>
          </a:prstGeom>
        </p:spPr>
        <p:txBody>
          <a:bodyPr vert="horz" lIns="90548" tIns="45274" rIns="90548" bIns="45274" rtlCol="0" anchor="b"/>
          <a:lstStyle>
            <a:lvl1pPr algn="r">
              <a:defRPr sz="11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0548" tIns="45274" rIns="90548" bIns="45274" rtlCol="0"/>
          <a:lstStyle>
            <a:lvl1pPr algn="l">
              <a:defRPr sz="1100">
                <a:latin typeface="Arial" charset="0"/>
              </a:defRPr>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0548" tIns="45274" rIns="90548" bIns="45274" rtlCol="0"/>
          <a:lstStyle>
            <a:lvl1pPr algn="r">
              <a:defRPr sz="1100">
                <a:latin typeface="Arial" charset="0"/>
              </a:defRPr>
            </a:lvl1pPr>
          </a:lstStyle>
          <a:p>
            <a:fld id="{5B96CA4F-2197-CC40-B4FC-798A937A9DC6}" type="datetimeFigureOut">
              <a:rPr lang="en-US" smtClean="0"/>
              <a:pPr/>
              <a:t>11/30/2021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0548" tIns="45274" rIns="90548" bIns="45274"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0548" tIns="45274" rIns="90548" bIns="4527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6"/>
            <a:ext cx="3037840" cy="466433"/>
          </a:xfrm>
          <a:prstGeom prst="rect">
            <a:avLst/>
          </a:prstGeom>
        </p:spPr>
        <p:txBody>
          <a:bodyPr vert="horz" lIns="90548" tIns="45274" rIns="90548" bIns="45274" rtlCol="0" anchor="b"/>
          <a:lstStyle>
            <a:lvl1pPr algn="l">
              <a:defRPr sz="1100">
                <a:latin typeface="Arial" charset="0"/>
              </a:defRPr>
            </a:lvl1pPr>
          </a:lstStyle>
          <a:p>
            <a:endParaRPr lang="en-US" dirty="0"/>
          </a:p>
        </p:txBody>
      </p:sp>
      <p:sp>
        <p:nvSpPr>
          <p:cNvPr id="7" name="Slide Number Placeholder 6"/>
          <p:cNvSpPr>
            <a:spLocks noGrp="1"/>
          </p:cNvSpPr>
          <p:nvPr>
            <p:ph type="sldNum" sz="quarter" idx="5"/>
          </p:nvPr>
        </p:nvSpPr>
        <p:spPr>
          <a:xfrm>
            <a:off x="3970938" y="8829976"/>
            <a:ext cx="3037840" cy="466433"/>
          </a:xfrm>
          <a:prstGeom prst="rect">
            <a:avLst/>
          </a:prstGeom>
        </p:spPr>
        <p:txBody>
          <a:bodyPr vert="horz" lIns="90548" tIns="45274" rIns="90548" bIns="45274" rtlCol="0" anchor="b"/>
          <a:lstStyle>
            <a:lvl1pPr algn="r">
              <a:defRPr sz="11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218603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2894114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2885883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396724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2021858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122710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1739790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2517716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17</a:t>
            </a:fld>
            <a:endParaRPr lang="en-US" dirty="0"/>
          </a:p>
        </p:txBody>
      </p:sp>
    </p:spTree>
    <p:extLst>
      <p:ext uri="{BB962C8B-B14F-4D97-AF65-F5344CB8AC3E}">
        <p14:creationId xmlns:p14="http://schemas.microsoft.com/office/powerpoint/2010/main" val="356906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18</a:t>
            </a:fld>
            <a:endParaRPr lang="en-US" dirty="0"/>
          </a:p>
        </p:txBody>
      </p:sp>
    </p:spTree>
    <p:extLst>
      <p:ext uri="{BB962C8B-B14F-4D97-AF65-F5344CB8AC3E}">
        <p14:creationId xmlns:p14="http://schemas.microsoft.com/office/powerpoint/2010/main" val="2041067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19</a:t>
            </a:fld>
            <a:endParaRPr lang="en-US" dirty="0"/>
          </a:p>
        </p:txBody>
      </p:sp>
    </p:spTree>
    <p:extLst>
      <p:ext uri="{BB962C8B-B14F-4D97-AF65-F5344CB8AC3E}">
        <p14:creationId xmlns:p14="http://schemas.microsoft.com/office/powerpoint/2010/main" val="118213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1180346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20</a:t>
            </a:fld>
            <a:endParaRPr lang="en-US" dirty="0"/>
          </a:p>
        </p:txBody>
      </p:sp>
    </p:spTree>
    <p:extLst>
      <p:ext uri="{BB962C8B-B14F-4D97-AF65-F5344CB8AC3E}">
        <p14:creationId xmlns:p14="http://schemas.microsoft.com/office/powerpoint/2010/main" val="4107800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21</a:t>
            </a:fld>
            <a:endParaRPr lang="en-US" dirty="0"/>
          </a:p>
        </p:txBody>
      </p:sp>
    </p:spTree>
    <p:extLst>
      <p:ext uri="{BB962C8B-B14F-4D97-AF65-F5344CB8AC3E}">
        <p14:creationId xmlns:p14="http://schemas.microsoft.com/office/powerpoint/2010/main" val="4274463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22</a:t>
            </a:fld>
            <a:endParaRPr lang="en-US" dirty="0"/>
          </a:p>
        </p:txBody>
      </p:sp>
    </p:spTree>
    <p:extLst>
      <p:ext uri="{BB962C8B-B14F-4D97-AF65-F5344CB8AC3E}">
        <p14:creationId xmlns:p14="http://schemas.microsoft.com/office/powerpoint/2010/main" val="690001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26</a:t>
            </a:fld>
            <a:endParaRPr lang="en-US" dirty="0"/>
          </a:p>
        </p:txBody>
      </p:sp>
    </p:spTree>
    <p:extLst>
      <p:ext uri="{BB962C8B-B14F-4D97-AF65-F5344CB8AC3E}">
        <p14:creationId xmlns:p14="http://schemas.microsoft.com/office/powerpoint/2010/main" val="1167110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27</a:t>
            </a:fld>
            <a:endParaRPr lang="en-US" dirty="0"/>
          </a:p>
        </p:txBody>
      </p:sp>
    </p:spTree>
    <p:extLst>
      <p:ext uri="{BB962C8B-B14F-4D97-AF65-F5344CB8AC3E}">
        <p14:creationId xmlns:p14="http://schemas.microsoft.com/office/powerpoint/2010/main" val="562761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28</a:t>
            </a:fld>
            <a:endParaRPr lang="en-US" dirty="0"/>
          </a:p>
        </p:txBody>
      </p:sp>
    </p:spTree>
    <p:extLst>
      <p:ext uri="{BB962C8B-B14F-4D97-AF65-F5344CB8AC3E}">
        <p14:creationId xmlns:p14="http://schemas.microsoft.com/office/powerpoint/2010/main" val="804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29</a:t>
            </a:fld>
            <a:endParaRPr lang="en-US" dirty="0"/>
          </a:p>
        </p:txBody>
      </p:sp>
    </p:spTree>
    <p:extLst>
      <p:ext uri="{BB962C8B-B14F-4D97-AF65-F5344CB8AC3E}">
        <p14:creationId xmlns:p14="http://schemas.microsoft.com/office/powerpoint/2010/main" val="3963336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30</a:t>
            </a:fld>
            <a:endParaRPr lang="en-US" dirty="0"/>
          </a:p>
        </p:txBody>
      </p:sp>
    </p:spTree>
    <p:extLst>
      <p:ext uri="{BB962C8B-B14F-4D97-AF65-F5344CB8AC3E}">
        <p14:creationId xmlns:p14="http://schemas.microsoft.com/office/powerpoint/2010/main" val="2651287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31</a:t>
            </a:fld>
            <a:endParaRPr lang="en-US" dirty="0"/>
          </a:p>
        </p:txBody>
      </p:sp>
    </p:spTree>
    <p:extLst>
      <p:ext uri="{BB962C8B-B14F-4D97-AF65-F5344CB8AC3E}">
        <p14:creationId xmlns:p14="http://schemas.microsoft.com/office/powerpoint/2010/main" val="2574615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32</a:t>
            </a:fld>
            <a:endParaRPr lang="en-US" dirty="0"/>
          </a:p>
        </p:txBody>
      </p:sp>
    </p:spTree>
    <p:extLst>
      <p:ext uri="{BB962C8B-B14F-4D97-AF65-F5344CB8AC3E}">
        <p14:creationId xmlns:p14="http://schemas.microsoft.com/office/powerpoint/2010/main" val="2839050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3318343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33</a:t>
            </a:fld>
            <a:endParaRPr lang="en-US" dirty="0"/>
          </a:p>
        </p:txBody>
      </p:sp>
    </p:spTree>
    <p:extLst>
      <p:ext uri="{BB962C8B-B14F-4D97-AF65-F5344CB8AC3E}">
        <p14:creationId xmlns:p14="http://schemas.microsoft.com/office/powerpoint/2010/main" val="1981825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34</a:t>
            </a:fld>
            <a:endParaRPr lang="en-US" dirty="0"/>
          </a:p>
        </p:txBody>
      </p:sp>
    </p:spTree>
    <p:extLst>
      <p:ext uri="{BB962C8B-B14F-4D97-AF65-F5344CB8AC3E}">
        <p14:creationId xmlns:p14="http://schemas.microsoft.com/office/powerpoint/2010/main" val="687064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35</a:t>
            </a:fld>
            <a:endParaRPr lang="en-US" dirty="0"/>
          </a:p>
        </p:txBody>
      </p:sp>
    </p:spTree>
    <p:extLst>
      <p:ext uri="{BB962C8B-B14F-4D97-AF65-F5344CB8AC3E}">
        <p14:creationId xmlns:p14="http://schemas.microsoft.com/office/powerpoint/2010/main" val="1177295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36</a:t>
            </a:fld>
            <a:endParaRPr lang="en-US" dirty="0"/>
          </a:p>
        </p:txBody>
      </p:sp>
    </p:spTree>
    <p:extLst>
      <p:ext uri="{BB962C8B-B14F-4D97-AF65-F5344CB8AC3E}">
        <p14:creationId xmlns:p14="http://schemas.microsoft.com/office/powerpoint/2010/main" val="3790322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37</a:t>
            </a:fld>
            <a:endParaRPr lang="en-US" dirty="0"/>
          </a:p>
        </p:txBody>
      </p:sp>
    </p:spTree>
    <p:extLst>
      <p:ext uri="{BB962C8B-B14F-4D97-AF65-F5344CB8AC3E}">
        <p14:creationId xmlns:p14="http://schemas.microsoft.com/office/powerpoint/2010/main" val="688128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38</a:t>
            </a:fld>
            <a:endParaRPr lang="en-US" dirty="0"/>
          </a:p>
        </p:txBody>
      </p:sp>
    </p:spTree>
    <p:extLst>
      <p:ext uri="{BB962C8B-B14F-4D97-AF65-F5344CB8AC3E}">
        <p14:creationId xmlns:p14="http://schemas.microsoft.com/office/powerpoint/2010/main" val="1953229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39</a:t>
            </a:fld>
            <a:endParaRPr lang="en-US" dirty="0"/>
          </a:p>
        </p:txBody>
      </p:sp>
    </p:spTree>
    <p:extLst>
      <p:ext uri="{BB962C8B-B14F-4D97-AF65-F5344CB8AC3E}">
        <p14:creationId xmlns:p14="http://schemas.microsoft.com/office/powerpoint/2010/main" val="1847925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40</a:t>
            </a:fld>
            <a:endParaRPr lang="en-US" dirty="0"/>
          </a:p>
        </p:txBody>
      </p:sp>
    </p:spTree>
    <p:extLst>
      <p:ext uri="{BB962C8B-B14F-4D97-AF65-F5344CB8AC3E}">
        <p14:creationId xmlns:p14="http://schemas.microsoft.com/office/powerpoint/2010/main" val="259488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41</a:t>
            </a:fld>
            <a:endParaRPr lang="en-US" dirty="0"/>
          </a:p>
        </p:txBody>
      </p:sp>
    </p:spTree>
    <p:extLst>
      <p:ext uri="{BB962C8B-B14F-4D97-AF65-F5344CB8AC3E}">
        <p14:creationId xmlns:p14="http://schemas.microsoft.com/office/powerpoint/2010/main" val="1448707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42</a:t>
            </a:fld>
            <a:endParaRPr lang="en-US" dirty="0"/>
          </a:p>
        </p:txBody>
      </p:sp>
    </p:spTree>
    <p:extLst>
      <p:ext uri="{BB962C8B-B14F-4D97-AF65-F5344CB8AC3E}">
        <p14:creationId xmlns:p14="http://schemas.microsoft.com/office/powerpoint/2010/main" val="339884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2054606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43</a:t>
            </a:fld>
            <a:endParaRPr lang="en-US" dirty="0"/>
          </a:p>
        </p:txBody>
      </p:sp>
    </p:spTree>
    <p:extLst>
      <p:ext uri="{BB962C8B-B14F-4D97-AF65-F5344CB8AC3E}">
        <p14:creationId xmlns:p14="http://schemas.microsoft.com/office/powerpoint/2010/main" val="770972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44</a:t>
            </a:fld>
            <a:endParaRPr lang="en-US" dirty="0"/>
          </a:p>
        </p:txBody>
      </p:sp>
    </p:spTree>
    <p:extLst>
      <p:ext uri="{BB962C8B-B14F-4D97-AF65-F5344CB8AC3E}">
        <p14:creationId xmlns:p14="http://schemas.microsoft.com/office/powerpoint/2010/main" val="3832979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45</a:t>
            </a:fld>
            <a:endParaRPr lang="en-US" dirty="0"/>
          </a:p>
        </p:txBody>
      </p:sp>
    </p:spTree>
    <p:extLst>
      <p:ext uri="{BB962C8B-B14F-4D97-AF65-F5344CB8AC3E}">
        <p14:creationId xmlns:p14="http://schemas.microsoft.com/office/powerpoint/2010/main" val="415774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46</a:t>
            </a:fld>
            <a:endParaRPr lang="en-US" dirty="0"/>
          </a:p>
        </p:txBody>
      </p:sp>
    </p:spTree>
    <p:extLst>
      <p:ext uri="{BB962C8B-B14F-4D97-AF65-F5344CB8AC3E}">
        <p14:creationId xmlns:p14="http://schemas.microsoft.com/office/powerpoint/2010/main" val="391464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049285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320747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428604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245950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4142539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rgbClr val="828383"/>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17872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rgbClr val="828383"/>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rgbClr val="828383"/>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rgbClr val="828383"/>
                </a:solidFill>
                <a:latin typeface="Arial" charset="0"/>
                <a:ea typeface="Arial" charset="0"/>
                <a:cs typeface="Arial" charset="0"/>
              </a:rPr>
              <a:pPr/>
              <a:t>‹#›</a:t>
            </a:fld>
            <a:endParaRPr lang="en-US" sz="1600" b="1" dirty="0">
              <a:solidFill>
                <a:srgbClr val="828383"/>
              </a:solidFill>
              <a:latin typeface="Arial" charset="0"/>
              <a:ea typeface="Arial" charset="0"/>
              <a:cs typeface="Arial" charset="0"/>
            </a:endParaRPr>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Lst>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rgbClr val="828383"/>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registrar.buffalo.edu/hub/aar.php"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grad.buffalo.edu/programs/occupational-science-bs-occupational-therapy-ms.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phhp.buffalo.edu/content/dam/sphhp/rehabilitation-science/ot-premajor-handbook.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catalog.buffalo.edu/policies/repeat.html"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mailto:sphhp-oasa@buffalo.edu"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phhp.buffalo.edu/content/dam/sphhp/rehabilitation-science/pdfs/OT-Volunteer-Hours-Form.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mailto:jl388@buffalo.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grad.buffalo.edu/programs/occupational-science-bs-occupational-therapy-ms.html"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500" dirty="0">
                <a:solidFill>
                  <a:schemeClr val="tx1">
                    <a:lumMod val="50000"/>
                  </a:schemeClr>
                </a:solidFill>
              </a:rPr>
              <a:t>HOW TO COMPLETE THE APPLICATION:  AN INSTRUCTIONAL GUIDE</a:t>
            </a:r>
          </a:p>
        </p:txBody>
      </p:sp>
      <p:sp>
        <p:nvSpPr>
          <p:cNvPr id="3" name="Title 2"/>
          <p:cNvSpPr>
            <a:spLocks noGrp="1"/>
          </p:cNvSpPr>
          <p:nvPr>
            <p:ph type="ctrTitle"/>
          </p:nvPr>
        </p:nvSpPr>
        <p:spPr/>
        <p:txBody>
          <a:bodyPr>
            <a:noAutofit/>
          </a:bodyPr>
          <a:lstStyle/>
          <a:p>
            <a:r>
              <a:rPr lang="en-US" sz="4500" dirty="0"/>
              <a:t>GRADUATE SCHOOL APPLICATION MANAGER</a:t>
            </a:r>
          </a:p>
        </p:txBody>
      </p:sp>
    </p:spTree>
    <p:extLst>
      <p:ext uri="{BB962C8B-B14F-4D97-AF65-F5344CB8AC3E}">
        <p14:creationId xmlns:p14="http://schemas.microsoft.com/office/powerpoint/2010/main" val="173667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idx="13"/>
          </p:nvPr>
        </p:nvPicPr>
        <p:blipFill>
          <a:blip r:embed="rId3">
            <a:extLst>
              <a:ext uri="{28A0092B-C50C-407E-A947-70E740481C1C}">
                <a14:useLocalDpi xmlns:a14="http://schemas.microsoft.com/office/drawing/2010/main" val="0"/>
              </a:ext>
            </a:extLst>
          </a:blip>
          <a:srcRect t="7038" b="7038"/>
          <a:stretch>
            <a:fillRect/>
          </a:stretch>
        </p:blipFill>
        <p:spPr>
          <a:xfrm>
            <a:off x="548203" y="1044339"/>
            <a:ext cx="10699033" cy="5186707"/>
          </a:xfrm>
        </p:spPr>
      </p:pic>
      <p:sp>
        <p:nvSpPr>
          <p:cNvPr id="14" name="5-Point Star 13"/>
          <p:cNvSpPr/>
          <p:nvPr/>
        </p:nvSpPr>
        <p:spPr>
          <a:xfrm>
            <a:off x="2151529" y="4196058"/>
            <a:ext cx="340659"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rgbClr val="FF0000"/>
                </a:solidFill>
              </a:ln>
              <a:solidFill>
                <a:srgbClr val="FF0000"/>
              </a:solidFill>
            </a:endParaRPr>
          </a:p>
        </p:txBody>
      </p:sp>
      <p:sp>
        <p:nvSpPr>
          <p:cNvPr id="15" name="5-Point Star 14"/>
          <p:cNvSpPr/>
          <p:nvPr/>
        </p:nvSpPr>
        <p:spPr>
          <a:xfrm>
            <a:off x="2151528" y="5240734"/>
            <a:ext cx="340659"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rgbClr val="FF0000"/>
                </a:solidFill>
              </a:ln>
              <a:solidFill>
                <a:srgbClr val="FF0000"/>
              </a:solidFill>
            </a:endParaRPr>
          </a:p>
        </p:txBody>
      </p:sp>
      <p:sp>
        <p:nvSpPr>
          <p:cNvPr id="16" name="TextBox 15"/>
          <p:cNvSpPr txBox="1"/>
          <p:nvPr/>
        </p:nvSpPr>
        <p:spPr>
          <a:xfrm>
            <a:off x="7422776" y="4131834"/>
            <a:ext cx="3845859" cy="1754326"/>
          </a:xfrm>
          <a:prstGeom prst="rect">
            <a:avLst/>
          </a:prstGeom>
          <a:noFill/>
        </p:spPr>
        <p:txBody>
          <a:bodyPr wrap="square" lIns="91440" tIns="45720" rIns="91440" bIns="45720" rtlCol="0" anchor="t">
            <a:spAutoFit/>
          </a:bodyPr>
          <a:lstStyle/>
          <a:p>
            <a:r>
              <a:rPr lang="en-US" dirty="0">
                <a:solidFill>
                  <a:schemeClr val="accent6"/>
                </a:solidFill>
              </a:rPr>
              <a:t>You </a:t>
            </a:r>
            <a:r>
              <a:rPr lang="en-US" b="1" dirty="0">
                <a:solidFill>
                  <a:schemeClr val="accent6"/>
                </a:solidFill>
              </a:rPr>
              <a:t>MUST</a:t>
            </a:r>
            <a:r>
              <a:rPr lang="en-US" dirty="0">
                <a:solidFill>
                  <a:schemeClr val="accent6"/>
                </a:solidFill>
              </a:rPr>
              <a:t> use your @buffalo.edu email.  THIS LINKS TO YOUR HUB!</a:t>
            </a:r>
          </a:p>
          <a:p>
            <a:endParaRPr lang="en-US" dirty="0">
              <a:solidFill>
                <a:schemeClr val="accent6"/>
              </a:solidFill>
            </a:endParaRPr>
          </a:p>
          <a:p>
            <a:r>
              <a:rPr lang="en-US" dirty="0">
                <a:solidFill>
                  <a:schemeClr val="accent6"/>
                </a:solidFill>
              </a:rPr>
              <a:t>Be sure to put in your </a:t>
            </a:r>
            <a:r>
              <a:rPr lang="en-US" b="1" dirty="0">
                <a:solidFill>
                  <a:schemeClr val="accent6"/>
                </a:solidFill>
              </a:rPr>
              <a:t>correct</a:t>
            </a:r>
            <a:r>
              <a:rPr lang="en-US" dirty="0">
                <a:solidFill>
                  <a:schemeClr val="accent6"/>
                </a:solidFill>
              </a:rPr>
              <a:t> birthdate</a:t>
            </a:r>
            <a:endParaRPr lang="en-US" dirty="0">
              <a:solidFill>
                <a:schemeClr val="accent6"/>
              </a:solidFill>
              <a:cs typeface="Arial"/>
            </a:endParaRPr>
          </a:p>
        </p:txBody>
      </p:sp>
      <p:cxnSp>
        <p:nvCxnSpPr>
          <p:cNvPr id="18" name="Straight Arrow Connector 17"/>
          <p:cNvCxnSpPr/>
          <p:nvPr/>
        </p:nvCxnSpPr>
        <p:spPr>
          <a:xfrm flipH="1">
            <a:off x="5136776" y="5406869"/>
            <a:ext cx="211567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508377" y="4348458"/>
            <a:ext cx="74407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351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1500241" y="2470356"/>
            <a:ext cx="8763000" cy="3419475"/>
          </a:xfrm>
          <a:ln>
            <a:noFill/>
          </a:ln>
        </p:spPr>
      </p:pic>
      <p:sp>
        <p:nvSpPr>
          <p:cNvPr id="10" name="TextBox 9"/>
          <p:cNvSpPr txBox="1"/>
          <p:nvPr/>
        </p:nvSpPr>
        <p:spPr>
          <a:xfrm>
            <a:off x="355768" y="1101213"/>
            <a:ext cx="11371703" cy="1200329"/>
          </a:xfrm>
          <a:prstGeom prst="rect">
            <a:avLst/>
          </a:prstGeom>
          <a:noFill/>
        </p:spPr>
        <p:txBody>
          <a:bodyPr wrap="none" rtlCol="0">
            <a:spAutoFit/>
          </a:bodyPr>
          <a:lstStyle/>
          <a:p>
            <a:r>
              <a:rPr lang="en-US" dirty="0">
                <a:solidFill>
                  <a:schemeClr val="tx1">
                    <a:lumMod val="50000"/>
                  </a:schemeClr>
                </a:solidFill>
              </a:rPr>
              <a:t>After you input your information on the first screen, you will be sent a temporary PIN.  You will need that PIN </a:t>
            </a:r>
          </a:p>
          <a:p>
            <a:r>
              <a:rPr lang="en-US" dirty="0">
                <a:solidFill>
                  <a:schemeClr val="tx1">
                    <a:lumMod val="50000"/>
                  </a:schemeClr>
                </a:solidFill>
              </a:rPr>
              <a:t>in order to begin the application.  </a:t>
            </a:r>
          </a:p>
          <a:p>
            <a:endParaRPr lang="en-US" dirty="0">
              <a:solidFill>
                <a:schemeClr val="tx1">
                  <a:lumMod val="50000"/>
                </a:schemeClr>
              </a:solidFill>
            </a:endParaRPr>
          </a:p>
          <a:p>
            <a:r>
              <a:rPr lang="en-US" dirty="0">
                <a:solidFill>
                  <a:schemeClr val="tx1">
                    <a:lumMod val="50000"/>
                  </a:schemeClr>
                </a:solidFill>
              </a:rPr>
              <a:t>You will also need to be sure to input the same birthdate information that you entered on the previous screen. </a:t>
            </a:r>
          </a:p>
        </p:txBody>
      </p:sp>
      <p:sp>
        <p:nvSpPr>
          <p:cNvPr id="13" name="5-Point Star 12"/>
          <p:cNvSpPr/>
          <p:nvPr/>
        </p:nvSpPr>
        <p:spPr>
          <a:xfrm>
            <a:off x="2495658" y="4380411"/>
            <a:ext cx="340659"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rgbClr val="FF0000"/>
                </a:solidFill>
              </a:ln>
              <a:solidFill>
                <a:srgbClr val="FF0000"/>
              </a:solidFill>
            </a:endParaRPr>
          </a:p>
        </p:txBody>
      </p:sp>
      <p:sp>
        <p:nvSpPr>
          <p:cNvPr id="14" name="TextBox 13"/>
          <p:cNvSpPr txBox="1"/>
          <p:nvPr/>
        </p:nvSpPr>
        <p:spPr>
          <a:xfrm>
            <a:off x="2307264" y="5666653"/>
            <a:ext cx="7404592" cy="646331"/>
          </a:xfrm>
          <a:prstGeom prst="rect">
            <a:avLst/>
          </a:prstGeom>
          <a:noFill/>
        </p:spPr>
        <p:txBody>
          <a:bodyPr wrap="none" rtlCol="0">
            <a:spAutoFit/>
          </a:bodyPr>
          <a:lstStyle/>
          <a:p>
            <a:pPr algn="ctr"/>
            <a:r>
              <a:rPr lang="en-US" i="1" dirty="0">
                <a:solidFill>
                  <a:schemeClr val="accent6"/>
                </a:solidFill>
              </a:rPr>
              <a:t>If you input the wrong birthdate, we have no way to correct that.   </a:t>
            </a:r>
          </a:p>
          <a:p>
            <a:pPr algn="ctr"/>
            <a:r>
              <a:rPr lang="en-US" i="1" dirty="0">
                <a:solidFill>
                  <a:schemeClr val="accent6"/>
                </a:solidFill>
              </a:rPr>
              <a:t>It is imperative that you carefully review the information that you input.</a:t>
            </a:r>
          </a:p>
        </p:txBody>
      </p:sp>
    </p:spTree>
    <p:extLst>
      <p:ext uri="{BB962C8B-B14F-4D97-AF65-F5344CB8AC3E}">
        <p14:creationId xmlns:p14="http://schemas.microsoft.com/office/powerpoint/2010/main" val="841137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rcRect t="20008" b="20008"/>
          <a:stretch>
            <a:fillRect/>
          </a:stretch>
        </p:blipFill>
        <p:spPr>
          <a:xfrm>
            <a:off x="215900" y="1956672"/>
            <a:ext cx="11326813" cy="4375150"/>
          </a:xfrm>
        </p:spPr>
      </p:pic>
      <p:sp>
        <p:nvSpPr>
          <p:cNvPr id="7" name="TextBox 6"/>
          <p:cNvSpPr txBox="1"/>
          <p:nvPr/>
        </p:nvSpPr>
        <p:spPr>
          <a:xfrm>
            <a:off x="363794" y="1112344"/>
            <a:ext cx="7165423" cy="646331"/>
          </a:xfrm>
          <a:prstGeom prst="rect">
            <a:avLst/>
          </a:prstGeom>
          <a:noFill/>
        </p:spPr>
        <p:txBody>
          <a:bodyPr wrap="none" rtlCol="0">
            <a:spAutoFit/>
          </a:bodyPr>
          <a:lstStyle/>
          <a:p>
            <a:r>
              <a:rPr lang="en-US" dirty="0">
                <a:solidFill>
                  <a:schemeClr val="tx1">
                    <a:lumMod val="50000"/>
                  </a:schemeClr>
                </a:solidFill>
              </a:rPr>
              <a:t>You will be prompted to create a new password on the next screen.  </a:t>
            </a:r>
          </a:p>
          <a:p>
            <a:r>
              <a:rPr lang="en-US" dirty="0">
                <a:solidFill>
                  <a:schemeClr val="tx1">
                    <a:lumMod val="50000"/>
                  </a:schemeClr>
                </a:solidFill>
              </a:rPr>
              <a:t>Be sure to SAVE this information somewhere for reference!</a:t>
            </a:r>
          </a:p>
        </p:txBody>
      </p:sp>
    </p:spTree>
    <p:extLst>
      <p:ext uri="{BB962C8B-B14F-4D97-AF65-F5344CB8AC3E}">
        <p14:creationId xmlns:p14="http://schemas.microsoft.com/office/powerpoint/2010/main" val="38631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27" y="1101980"/>
            <a:ext cx="9077325" cy="5381625"/>
          </a:xfrm>
          <a:prstGeom prst="rect">
            <a:avLst/>
          </a:prstGeom>
        </p:spPr>
      </p:pic>
      <p:sp>
        <p:nvSpPr>
          <p:cNvPr id="12" name="Oval 11"/>
          <p:cNvSpPr/>
          <p:nvPr/>
        </p:nvSpPr>
        <p:spPr>
          <a:xfrm>
            <a:off x="4045637" y="6086168"/>
            <a:ext cx="1681316" cy="589935"/>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TextBox 12"/>
          <p:cNvSpPr txBox="1"/>
          <p:nvPr/>
        </p:nvSpPr>
        <p:spPr>
          <a:xfrm>
            <a:off x="9773264" y="3667432"/>
            <a:ext cx="1838965" cy="646331"/>
          </a:xfrm>
          <a:prstGeom prst="rect">
            <a:avLst/>
          </a:prstGeom>
          <a:noFill/>
        </p:spPr>
        <p:txBody>
          <a:bodyPr wrap="none" rtlCol="0">
            <a:spAutoFit/>
          </a:bodyPr>
          <a:lstStyle/>
          <a:p>
            <a:r>
              <a:rPr lang="en-US" dirty="0">
                <a:solidFill>
                  <a:schemeClr val="tx1">
                    <a:lumMod val="50000"/>
                  </a:schemeClr>
                </a:solidFill>
              </a:rPr>
              <a:t>Click “Start New</a:t>
            </a:r>
          </a:p>
          <a:p>
            <a:r>
              <a:rPr lang="en-US" dirty="0">
                <a:solidFill>
                  <a:schemeClr val="tx1">
                    <a:lumMod val="50000"/>
                  </a:schemeClr>
                </a:solidFill>
              </a:rPr>
              <a:t>Application”</a:t>
            </a:r>
          </a:p>
        </p:txBody>
      </p:sp>
      <p:cxnSp>
        <p:nvCxnSpPr>
          <p:cNvPr id="15" name="Straight Arrow Connector 14"/>
          <p:cNvCxnSpPr/>
          <p:nvPr/>
        </p:nvCxnSpPr>
        <p:spPr>
          <a:xfrm flipH="1">
            <a:off x="5707624" y="4313763"/>
            <a:ext cx="4232790" cy="1910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04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2871225" y="1191523"/>
            <a:ext cx="7688621" cy="5069420"/>
          </a:xfrm>
        </p:spPr>
      </p:pic>
      <p:sp>
        <p:nvSpPr>
          <p:cNvPr id="14" name="TextBox 13"/>
          <p:cNvSpPr txBox="1"/>
          <p:nvPr/>
        </p:nvSpPr>
        <p:spPr>
          <a:xfrm>
            <a:off x="275303" y="2570007"/>
            <a:ext cx="2408903" cy="2308324"/>
          </a:xfrm>
          <a:prstGeom prst="rect">
            <a:avLst/>
          </a:prstGeom>
          <a:noFill/>
        </p:spPr>
        <p:txBody>
          <a:bodyPr wrap="square" rtlCol="0">
            <a:spAutoFit/>
          </a:bodyPr>
          <a:lstStyle/>
          <a:p>
            <a:r>
              <a:rPr lang="en-US" dirty="0">
                <a:solidFill>
                  <a:schemeClr val="tx1">
                    <a:lumMod val="50000"/>
                  </a:schemeClr>
                </a:solidFill>
              </a:rPr>
              <a:t>You will complete the application called “The School of Public Health and Health Professions”</a:t>
            </a:r>
          </a:p>
          <a:p>
            <a:endParaRPr lang="en-US" dirty="0">
              <a:solidFill>
                <a:schemeClr val="tx1">
                  <a:lumMod val="50000"/>
                </a:schemeClr>
              </a:solidFill>
            </a:endParaRPr>
          </a:p>
          <a:p>
            <a:r>
              <a:rPr lang="en-US" dirty="0">
                <a:solidFill>
                  <a:schemeClr val="tx1">
                    <a:lumMod val="50000"/>
                  </a:schemeClr>
                </a:solidFill>
              </a:rPr>
              <a:t>You will click “Create Application”</a:t>
            </a:r>
          </a:p>
        </p:txBody>
      </p:sp>
      <p:cxnSp>
        <p:nvCxnSpPr>
          <p:cNvPr id="16" name="Straight Arrow Connector 15"/>
          <p:cNvCxnSpPr/>
          <p:nvPr/>
        </p:nvCxnSpPr>
        <p:spPr>
          <a:xfrm>
            <a:off x="2094271" y="4935794"/>
            <a:ext cx="2802194" cy="6292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80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idx="13"/>
          </p:nvPr>
        </p:nvPicPr>
        <p:blipFill>
          <a:blip r:embed="rId3">
            <a:extLst>
              <a:ext uri="{28A0092B-C50C-407E-A947-70E740481C1C}">
                <a14:useLocalDpi xmlns:a14="http://schemas.microsoft.com/office/drawing/2010/main" val="0"/>
              </a:ext>
            </a:extLst>
          </a:blip>
          <a:srcRect t="4229" b="4229"/>
          <a:stretch>
            <a:fillRect/>
          </a:stretch>
        </p:blipFill>
        <p:spPr>
          <a:xfrm>
            <a:off x="570271" y="1163294"/>
            <a:ext cx="8665651" cy="5452171"/>
          </a:xfrm>
        </p:spPr>
      </p:pic>
      <p:sp>
        <p:nvSpPr>
          <p:cNvPr id="8" name="Text Placeholder 7"/>
          <p:cNvSpPr>
            <a:spLocks noGrp="1"/>
          </p:cNvSpPr>
          <p:nvPr>
            <p:ph type="body" idx="1"/>
          </p:nvPr>
        </p:nvSpPr>
        <p:spPr>
          <a:xfrm>
            <a:off x="9634810" y="1918688"/>
            <a:ext cx="2045913" cy="2768327"/>
          </a:xfrm>
        </p:spPr>
        <p:txBody>
          <a:bodyPr/>
          <a:lstStyle/>
          <a:p>
            <a:r>
              <a:rPr lang="en-US" dirty="0">
                <a:solidFill>
                  <a:schemeClr val="tx1">
                    <a:lumMod val="50000"/>
                  </a:schemeClr>
                </a:solidFill>
              </a:rPr>
              <a:t>Once you create your application, an Application Details screen will pop up.   You will then need to click “Open Application”</a:t>
            </a:r>
          </a:p>
        </p:txBody>
      </p:sp>
      <p:cxnSp>
        <p:nvCxnSpPr>
          <p:cNvPr id="15" name="Straight Arrow Connector 14"/>
          <p:cNvCxnSpPr/>
          <p:nvPr/>
        </p:nvCxnSpPr>
        <p:spPr>
          <a:xfrm flipH="1">
            <a:off x="3677265" y="4306529"/>
            <a:ext cx="6046838" cy="15928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05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05674" y="1164831"/>
            <a:ext cx="2773498" cy="7172923"/>
          </a:xfrm>
        </p:spPr>
        <p:txBody>
          <a:bodyPr vert="horz" lIns="91440" tIns="45720" rIns="91440" bIns="45720" rtlCol="0" anchor="t">
            <a:noAutofit/>
          </a:bodyPr>
          <a:lstStyle/>
          <a:p>
            <a:r>
              <a:rPr lang="en-US" dirty="0">
                <a:solidFill>
                  <a:schemeClr val="tx1">
                    <a:lumMod val="50000"/>
                  </a:schemeClr>
                </a:solidFill>
              </a:rPr>
              <a:t>Once you open the application, you will go through each of the headings located on the left hand side.</a:t>
            </a:r>
          </a:p>
          <a:p>
            <a:r>
              <a:rPr lang="en-US" dirty="0">
                <a:solidFill>
                  <a:schemeClr val="tx1">
                    <a:lumMod val="50000"/>
                  </a:schemeClr>
                </a:solidFill>
                <a:latin typeface="Arial"/>
                <a:cs typeface="Arial"/>
              </a:rPr>
              <a:t>In the first heading, “Program of Study”, for the Term, you will select: </a:t>
            </a:r>
            <a:r>
              <a:rPr lang="en-US" dirty="0">
                <a:solidFill>
                  <a:schemeClr val="accent6"/>
                </a:solidFill>
                <a:latin typeface="Arial"/>
                <a:cs typeface="Arial"/>
              </a:rPr>
              <a:t>“</a:t>
            </a:r>
            <a:r>
              <a:rPr lang="en-US" b="1" dirty="0">
                <a:solidFill>
                  <a:schemeClr val="accent6"/>
                </a:solidFill>
                <a:latin typeface="Arial"/>
                <a:cs typeface="Arial"/>
              </a:rPr>
              <a:t>Fall 2023</a:t>
            </a:r>
            <a:r>
              <a:rPr lang="en-US" dirty="0">
                <a:solidFill>
                  <a:schemeClr val="tx1">
                    <a:lumMod val="50000"/>
                  </a:schemeClr>
                </a:solidFill>
                <a:latin typeface="Arial"/>
                <a:cs typeface="Arial"/>
              </a:rPr>
              <a:t>”  That is the </a:t>
            </a:r>
            <a:r>
              <a:rPr lang="en-US" b="1" dirty="0">
                <a:solidFill>
                  <a:schemeClr val="tx1">
                    <a:lumMod val="50000"/>
                  </a:schemeClr>
                </a:solidFill>
                <a:latin typeface="Arial"/>
                <a:cs typeface="Arial"/>
              </a:rPr>
              <a:t>ONLY</a:t>
            </a:r>
            <a:r>
              <a:rPr lang="en-US" dirty="0">
                <a:solidFill>
                  <a:schemeClr val="tx1">
                    <a:lumMod val="50000"/>
                  </a:schemeClr>
                </a:solidFill>
                <a:latin typeface="Arial"/>
                <a:cs typeface="Arial"/>
              </a:rPr>
              <a:t> way you will see the application.</a:t>
            </a:r>
          </a:p>
          <a:p>
            <a:r>
              <a:rPr lang="en-US" dirty="0">
                <a:solidFill>
                  <a:schemeClr val="tx1">
                    <a:lumMod val="50000"/>
                  </a:schemeClr>
                </a:solidFill>
                <a:latin typeface="Arial"/>
                <a:cs typeface="Arial"/>
              </a:rPr>
              <a:t>The Degree Program you will see is: “Occupational Science/Occupational Therapy – BS/MS”</a:t>
            </a:r>
          </a:p>
        </p:txBody>
      </p:sp>
      <p:pic>
        <p:nvPicPr>
          <p:cNvPr id="3" name="Picture Placeholder 2"/>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2979172" y="2155723"/>
            <a:ext cx="8845296" cy="3218688"/>
          </a:xfrm>
        </p:spPr>
      </p:pic>
      <p:sp>
        <p:nvSpPr>
          <p:cNvPr id="2" name="Rectangle 1">
            <a:extLst>
              <a:ext uri="{FF2B5EF4-FFF2-40B4-BE49-F238E27FC236}">
                <a16:creationId xmlns:a16="http://schemas.microsoft.com/office/drawing/2014/main" id="{DE6F83B7-5032-4035-A238-7A6A1B3CC802}"/>
              </a:ext>
            </a:extLst>
          </p:cNvPr>
          <p:cNvSpPr/>
          <p:nvPr/>
        </p:nvSpPr>
        <p:spPr>
          <a:xfrm>
            <a:off x="4818888" y="3758184"/>
            <a:ext cx="557784" cy="128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ble&#10;&#10;Description automatically generated with medium confidence">
            <a:extLst>
              <a:ext uri="{FF2B5EF4-FFF2-40B4-BE49-F238E27FC236}">
                <a16:creationId xmlns:a16="http://schemas.microsoft.com/office/drawing/2014/main" id="{5E96110E-BC33-4535-ADA4-1C73E3EE4FC8}"/>
              </a:ext>
            </a:extLst>
          </p:cNvPr>
          <p:cNvPicPr>
            <a:picLocks noChangeAspect="1"/>
          </p:cNvPicPr>
          <p:nvPr/>
        </p:nvPicPr>
        <p:blipFill>
          <a:blip r:embed="rId4"/>
          <a:stretch>
            <a:fillRect/>
          </a:stretch>
        </p:blipFill>
        <p:spPr>
          <a:xfrm>
            <a:off x="4767072" y="3569779"/>
            <a:ext cx="1219200" cy="504825"/>
          </a:xfrm>
          <a:prstGeom prst="rect">
            <a:avLst/>
          </a:prstGeom>
        </p:spPr>
      </p:pic>
    </p:spTree>
    <p:extLst>
      <p:ext uri="{BB962C8B-B14F-4D97-AF65-F5344CB8AC3E}">
        <p14:creationId xmlns:p14="http://schemas.microsoft.com/office/powerpoint/2010/main" val="47816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99779" y="2162236"/>
            <a:ext cx="4880144" cy="3511409"/>
          </a:xfrm>
        </p:spPr>
        <p:txBody>
          <a:bodyPr/>
          <a:lstStyle/>
          <a:p>
            <a:r>
              <a:rPr lang="en-US" dirty="0">
                <a:solidFill>
                  <a:schemeClr val="tx1">
                    <a:lumMod val="50000"/>
                  </a:schemeClr>
                </a:solidFill>
              </a:rPr>
              <a:t>You will then begin completing the section labeled: “Personal Information”</a:t>
            </a:r>
          </a:p>
          <a:p>
            <a:r>
              <a:rPr lang="en-US" dirty="0">
                <a:solidFill>
                  <a:schemeClr val="tx1">
                    <a:lumMod val="50000"/>
                  </a:schemeClr>
                </a:solidFill>
              </a:rPr>
              <a:t>Key things to be aware of:</a:t>
            </a:r>
          </a:p>
          <a:p>
            <a:pPr marL="285750" indent="-285750">
              <a:buFont typeface="Arial" panose="020B0604020202020204" pitchFamily="34" charset="0"/>
              <a:buChar char="•"/>
            </a:pPr>
            <a:r>
              <a:rPr lang="en-US" dirty="0">
                <a:solidFill>
                  <a:schemeClr val="tx1">
                    <a:lumMod val="50000"/>
                  </a:schemeClr>
                </a:solidFill>
              </a:rPr>
              <a:t>The “chosen first name” is your Preferred Name in </a:t>
            </a:r>
            <a:r>
              <a:rPr lang="en-US" dirty="0" err="1">
                <a:solidFill>
                  <a:schemeClr val="tx1">
                    <a:lumMod val="50000"/>
                  </a:schemeClr>
                </a:solidFill>
              </a:rPr>
              <a:t>hUB</a:t>
            </a:r>
            <a:r>
              <a:rPr lang="en-US" dirty="0">
                <a:solidFill>
                  <a:schemeClr val="tx1">
                    <a:lumMod val="50000"/>
                  </a:schemeClr>
                </a:solidFill>
              </a:rPr>
              <a:t>.</a:t>
            </a:r>
          </a:p>
          <a:p>
            <a:pPr marL="285750" indent="-285750">
              <a:buFont typeface="Arial" panose="020B0604020202020204" pitchFamily="34" charset="0"/>
              <a:buChar char="•"/>
            </a:pPr>
            <a:r>
              <a:rPr lang="en-US" dirty="0">
                <a:solidFill>
                  <a:schemeClr val="tx1">
                    <a:lumMod val="50000"/>
                  </a:schemeClr>
                </a:solidFill>
              </a:rPr>
              <a:t>There are a variety of questions that are optional.   They are marked.</a:t>
            </a:r>
          </a:p>
          <a:p>
            <a:pPr marL="285750" indent="-285750">
              <a:buFont typeface="Arial" panose="020B0604020202020204" pitchFamily="34" charset="0"/>
              <a:buChar char="•"/>
            </a:pPr>
            <a:r>
              <a:rPr lang="en-US" dirty="0">
                <a:solidFill>
                  <a:schemeClr val="tx1">
                    <a:lumMod val="50000"/>
                  </a:schemeClr>
                </a:solidFill>
              </a:rPr>
              <a:t>All information submitted is private.</a:t>
            </a:r>
          </a:p>
        </p:txBody>
      </p:sp>
      <p:sp>
        <p:nvSpPr>
          <p:cNvPr id="4" name="Title 3"/>
          <p:cNvSpPr>
            <a:spLocks noGrp="1"/>
          </p:cNvSpPr>
          <p:nvPr>
            <p:ph type="title"/>
          </p:nvPr>
        </p:nvSpPr>
        <p:spPr>
          <a:xfrm>
            <a:off x="399779" y="1189166"/>
            <a:ext cx="10515600" cy="868430"/>
          </a:xfrm>
        </p:spPr>
        <p:txBody>
          <a:bodyPr>
            <a:normAutofit fontScale="90000"/>
          </a:bodyPr>
          <a:lstStyle/>
          <a:p>
            <a:r>
              <a:rPr lang="en-US" dirty="0"/>
              <a:t>PERSONAL </a:t>
            </a:r>
            <a:br>
              <a:rPr lang="en-US" dirty="0"/>
            </a:br>
            <a:r>
              <a:rPr lang="en-US" dirty="0"/>
              <a:t>INFORMATION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891" y="1084526"/>
            <a:ext cx="6440652" cy="5232699"/>
          </a:xfrm>
          <a:prstGeom prst="rect">
            <a:avLst/>
          </a:prstGeom>
        </p:spPr>
      </p:pic>
    </p:spTree>
    <p:extLst>
      <p:ext uri="{BB962C8B-B14F-4D97-AF65-F5344CB8AC3E}">
        <p14:creationId xmlns:p14="http://schemas.microsoft.com/office/powerpoint/2010/main" val="3360020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60451" y="2163068"/>
            <a:ext cx="4179753" cy="3511409"/>
          </a:xfrm>
        </p:spPr>
        <p:txBody>
          <a:bodyPr/>
          <a:lstStyle/>
          <a:p>
            <a:r>
              <a:rPr lang="en-US" dirty="0">
                <a:solidFill>
                  <a:schemeClr val="tx1">
                    <a:lumMod val="50000"/>
                  </a:schemeClr>
                </a:solidFill>
              </a:rPr>
              <a:t>If you are an international student, you will need to click on the link labeled “</a:t>
            </a:r>
            <a:r>
              <a:rPr lang="en-US" b="1" dirty="0">
                <a:solidFill>
                  <a:schemeClr val="tx1">
                    <a:lumMod val="50000"/>
                  </a:schemeClr>
                </a:solidFill>
              </a:rPr>
              <a:t>International Applicants Click Here</a:t>
            </a:r>
            <a:r>
              <a:rPr lang="en-US" dirty="0">
                <a:solidFill>
                  <a:schemeClr val="tx1">
                    <a:lumMod val="50000"/>
                  </a:schemeClr>
                </a:solidFill>
              </a:rPr>
              <a:t>”.  </a:t>
            </a:r>
          </a:p>
          <a:p>
            <a:r>
              <a:rPr lang="en-US" dirty="0">
                <a:solidFill>
                  <a:schemeClr val="tx1">
                    <a:lumMod val="50000"/>
                  </a:schemeClr>
                </a:solidFill>
              </a:rPr>
              <a:t>Within the application, you will have an additional tab to complete.</a:t>
            </a:r>
          </a:p>
        </p:txBody>
      </p:sp>
      <p:sp>
        <p:nvSpPr>
          <p:cNvPr id="4" name="Title 3"/>
          <p:cNvSpPr>
            <a:spLocks noGrp="1"/>
          </p:cNvSpPr>
          <p:nvPr>
            <p:ph type="title"/>
          </p:nvPr>
        </p:nvSpPr>
        <p:spPr>
          <a:xfrm>
            <a:off x="360451" y="1290660"/>
            <a:ext cx="10515600" cy="868430"/>
          </a:xfrm>
        </p:spPr>
        <p:txBody>
          <a:bodyPr>
            <a:normAutofit fontScale="90000"/>
          </a:bodyPr>
          <a:lstStyle/>
          <a:p>
            <a:r>
              <a:rPr lang="en-US" sz="2900" dirty="0"/>
              <a:t>INTERNATIONAL </a:t>
            </a:r>
            <a:br>
              <a:rPr lang="en-US" sz="2900" dirty="0"/>
            </a:br>
            <a:r>
              <a:rPr lang="en-US" sz="2900" dirty="0"/>
              <a:t>APPLICANTS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459" y="1048074"/>
            <a:ext cx="6074279" cy="4803058"/>
          </a:xfrm>
          <a:prstGeom prst="rect">
            <a:avLst/>
          </a:prstGeom>
        </p:spPr>
      </p:pic>
      <p:cxnSp>
        <p:nvCxnSpPr>
          <p:cNvPr id="7" name="Straight Arrow Connector 6"/>
          <p:cNvCxnSpPr/>
          <p:nvPr/>
        </p:nvCxnSpPr>
        <p:spPr>
          <a:xfrm>
            <a:off x="4100052" y="3097161"/>
            <a:ext cx="2861187" cy="10913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304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rcRect t="413" b="413"/>
          <a:stretch>
            <a:fillRect/>
          </a:stretch>
        </p:blipFill>
        <p:spPr>
          <a:xfrm>
            <a:off x="4572001" y="991211"/>
            <a:ext cx="6529022" cy="5557073"/>
          </a:xfrm>
          <a:ln>
            <a:noFill/>
          </a:ln>
        </p:spPr>
      </p:pic>
      <p:sp>
        <p:nvSpPr>
          <p:cNvPr id="3" name="Text Placeholder 2"/>
          <p:cNvSpPr>
            <a:spLocks noGrp="1"/>
          </p:cNvSpPr>
          <p:nvPr>
            <p:ph type="body" idx="1"/>
          </p:nvPr>
        </p:nvSpPr>
        <p:spPr>
          <a:xfrm>
            <a:off x="569469" y="2503896"/>
            <a:ext cx="4002532" cy="3651098"/>
          </a:xfrm>
        </p:spPr>
        <p:txBody>
          <a:bodyPr/>
          <a:lstStyle/>
          <a:p>
            <a:r>
              <a:rPr lang="en-US" dirty="0">
                <a:solidFill>
                  <a:schemeClr val="tx1">
                    <a:lumMod val="50000"/>
                  </a:schemeClr>
                </a:solidFill>
              </a:rPr>
              <a:t>In this section you will provide information on:</a:t>
            </a:r>
          </a:p>
          <a:p>
            <a:pPr marL="285750" indent="-285750">
              <a:buFont typeface="Arial" panose="020B0604020202020204" pitchFamily="34" charset="0"/>
              <a:buChar char="•"/>
            </a:pPr>
            <a:r>
              <a:rPr lang="en-US" dirty="0">
                <a:solidFill>
                  <a:schemeClr val="tx1">
                    <a:lumMod val="50000"/>
                  </a:schemeClr>
                </a:solidFill>
              </a:rPr>
              <a:t>If you partake in any EOP, HEOP, SEEK programs, etc.</a:t>
            </a:r>
          </a:p>
          <a:p>
            <a:pPr marL="285750" indent="-285750">
              <a:buFont typeface="Arial" panose="020B0604020202020204" pitchFamily="34" charset="0"/>
              <a:buChar char="•"/>
            </a:pPr>
            <a:r>
              <a:rPr lang="en-US" dirty="0">
                <a:solidFill>
                  <a:schemeClr val="tx1">
                    <a:lumMod val="50000"/>
                  </a:schemeClr>
                </a:solidFill>
              </a:rPr>
              <a:t>If you are in the military or are a veteran.</a:t>
            </a:r>
          </a:p>
          <a:p>
            <a:pPr marL="285750" indent="-285750">
              <a:buFont typeface="Arial" panose="020B0604020202020204" pitchFamily="34" charset="0"/>
              <a:buChar char="•"/>
            </a:pPr>
            <a:r>
              <a:rPr lang="en-US" dirty="0">
                <a:solidFill>
                  <a:schemeClr val="tx1">
                    <a:lumMod val="50000"/>
                  </a:schemeClr>
                </a:solidFill>
              </a:rPr>
              <a:t>If you have ever had an academic or non-academic dismissal.</a:t>
            </a:r>
          </a:p>
        </p:txBody>
      </p:sp>
      <p:sp>
        <p:nvSpPr>
          <p:cNvPr id="4" name="Title 3"/>
          <p:cNvSpPr>
            <a:spLocks noGrp="1"/>
          </p:cNvSpPr>
          <p:nvPr>
            <p:ph type="title"/>
          </p:nvPr>
        </p:nvSpPr>
        <p:spPr>
          <a:xfrm>
            <a:off x="566928" y="1483884"/>
            <a:ext cx="4531638" cy="868430"/>
          </a:xfrm>
        </p:spPr>
        <p:txBody>
          <a:bodyPr>
            <a:normAutofit fontScale="90000"/>
          </a:bodyPr>
          <a:lstStyle/>
          <a:p>
            <a:r>
              <a:rPr lang="en-US" dirty="0"/>
              <a:t>ADDITIONAL BACKGROUND INFORMATION</a:t>
            </a:r>
          </a:p>
        </p:txBody>
      </p:sp>
    </p:spTree>
    <p:extLst>
      <p:ext uri="{BB962C8B-B14F-4D97-AF65-F5344CB8AC3E}">
        <p14:creationId xmlns:p14="http://schemas.microsoft.com/office/powerpoint/2010/main" val="168270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131" y="1957359"/>
            <a:ext cx="7741562" cy="4532091"/>
          </a:xfrm>
        </p:spPr>
        <p:txBody>
          <a:bodyPr vert="horz" lIns="0" tIns="45720" rIns="91440" bIns="45720" rtlCol="0" anchor="t">
            <a:noAutofit/>
          </a:bodyPr>
          <a:lstStyle/>
          <a:p>
            <a:pPr marL="342900" indent="-342900">
              <a:lnSpc>
                <a:spcPct val="100000"/>
              </a:lnSpc>
              <a:spcBef>
                <a:spcPts val="0"/>
              </a:spcBef>
              <a:buFont typeface="Arial" panose="020B0604020202020204" pitchFamily="34" charset="0"/>
              <a:buChar char="•"/>
            </a:pPr>
            <a:r>
              <a:rPr lang="en-US" sz="1800" dirty="0">
                <a:solidFill>
                  <a:schemeClr val="tx1">
                    <a:lumMod val="50000"/>
                  </a:schemeClr>
                </a:solidFill>
              </a:rPr>
              <a:t>For questions about volunteer hours, the application process or how to complete the application you can contact:</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algn="ctr">
              <a:lnSpc>
                <a:spcPct val="100000"/>
              </a:lnSpc>
              <a:spcBef>
                <a:spcPts val="0"/>
              </a:spcBef>
            </a:pPr>
            <a:r>
              <a:rPr lang="en-US" sz="1800" dirty="0">
                <a:solidFill>
                  <a:schemeClr val="tx1">
                    <a:lumMod val="50000"/>
                  </a:schemeClr>
                </a:solidFill>
              </a:rPr>
              <a:t>Jaclyn Levesque</a:t>
            </a:r>
          </a:p>
          <a:p>
            <a:pPr algn="ctr">
              <a:lnSpc>
                <a:spcPct val="100000"/>
              </a:lnSpc>
              <a:spcBef>
                <a:spcPts val="0"/>
              </a:spcBef>
            </a:pPr>
            <a:r>
              <a:rPr lang="en-US" sz="1800" dirty="0">
                <a:solidFill>
                  <a:schemeClr val="tx1">
                    <a:lumMod val="50000"/>
                  </a:schemeClr>
                </a:solidFill>
              </a:rPr>
              <a:t>Admissions &amp; Enrollment Coordinator</a:t>
            </a:r>
          </a:p>
          <a:p>
            <a:pPr algn="ctr">
              <a:lnSpc>
                <a:spcPct val="100000"/>
              </a:lnSpc>
              <a:spcBef>
                <a:spcPts val="0"/>
              </a:spcBef>
            </a:pPr>
            <a:r>
              <a:rPr lang="en-US" sz="1800" dirty="0">
                <a:solidFill>
                  <a:schemeClr val="tx1">
                    <a:lumMod val="50000"/>
                  </a:schemeClr>
                </a:solidFill>
              </a:rPr>
              <a:t>jl388@buffalo.edu</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marL="342900" indent="-342900">
              <a:lnSpc>
                <a:spcPct val="100000"/>
              </a:lnSpc>
              <a:spcBef>
                <a:spcPts val="0"/>
              </a:spcBef>
              <a:buFont typeface="Arial" panose="020B0604020202020204" pitchFamily="34" charset="0"/>
              <a:buChar char="•"/>
            </a:pPr>
            <a:r>
              <a:rPr lang="en-US" sz="1800" dirty="0">
                <a:solidFill>
                  <a:schemeClr val="tx1">
                    <a:lumMod val="50000"/>
                  </a:schemeClr>
                </a:solidFill>
              </a:rPr>
              <a:t>For questions about the program, or to request course approvals, you can contact:</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algn="ctr">
              <a:lnSpc>
                <a:spcPct val="100000"/>
              </a:lnSpc>
              <a:spcBef>
                <a:spcPts val="0"/>
              </a:spcBef>
            </a:pPr>
            <a:r>
              <a:rPr lang="en-US" sz="1800" dirty="0">
                <a:solidFill>
                  <a:schemeClr val="tx1">
                    <a:lumMod val="50000"/>
                  </a:schemeClr>
                </a:solidFill>
              </a:rPr>
              <a:t>MaryAnn Venezia</a:t>
            </a:r>
          </a:p>
          <a:p>
            <a:pPr algn="ctr">
              <a:lnSpc>
                <a:spcPct val="100000"/>
              </a:lnSpc>
              <a:spcBef>
                <a:spcPts val="0"/>
              </a:spcBef>
            </a:pPr>
            <a:r>
              <a:rPr lang="en-US" sz="1800" dirty="0">
                <a:solidFill>
                  <a:schemeClr val="tx1">
                    <a:lumMod val="50000"/>
                  </a:schemeClr>
                </a:solidFill>
              </a:rPr>
              <a:t>Coordinator for Professional Programs</a:t>
            </a:r>
          </a:p>
          <a:p>
            <a:pPr algn="ctr">
              <a:lnSpc>
                <a:spcPct val="100000"/>
              </a:lnSpc>
              <a:spcBef>
                <a:spcPts val="0"/>
              </a:spcBef>
            </a:pPr>
            <a:r>
              <a:rPr lang="en-US" sz="1800" dirty="0">
                <a:solidFill>
                  <a:schemeClr val="tx1">
                    <a:lumMod val="50000"/>
                  </a:schemeClr>
                </a:solidFill>
              </a:rPr>
              <a:t>venezia3@buffalo.edu</a:t>
            </a:r>
          </a:p>
        </p:txBody>
      </p:sp>
      <p:sp>
        <p:nvSpPr>
          <p:cNvPr id="4" name="Title 3"/>
          <p:cNvSpPr>
            <a:spLocks noGrp="1"/>
          </p:cNvSpPr>
          <p:nvPr>
            <p:ph type="ctrTitle"/>
          </p:nvPr>
        </p:nvSpPr>
        <p:spPr>
          <a:xfrm>
            <a:off x="210131" y="1400483"/>
            <a:ext cx="8118079" cy="521017"/>
          </a:xfrm>
        </p:spPr>
        <p:txBody>
          <a:bodyPr>
            <a:noAutofit/>
          </a:bodyPr>
          <a:lstStyle/>
          <a:p>
            <a:pPr>
              <a:lnSpc>
                <a:spcPct val="100000"/>
              </a:lnSpc>
            </a:pPr>
            <a:r>
              <a:rPr lang="en-US" sz="3000" b="0" dirty="0"/>
              <a:t>Important contact information</a:t>
            </a:r>
          </a:p>
        </p:txBody>
      </p:sp>
    </p:spTree>
    <p:extLst>
      <p:ext uri="{BB962C8B-B14F-4D97-AF65-F5344CB8AC3E}">
        <p14:creationId xmlns:p14="http://schemas.microsoft.com/office/powerpoint/2010/main" val="653172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3705937" y="1316736"/>
            <a:ext cx="8401050" cy="4676775"/>
          </a:xfrm>
          <a:ln>
            <a:noFill/>
          </a:ln>
        </p:spPr>
      </p:pic>
      <p:sp>
        <p:nvSpPr>
          <p:cNvPr id="3" name="Text Placeholder 2"/>
          <p:cNvSpPr>
            <a:spLocks noGrp="1"/>
          </p:cNvSpPr>
          <p:nvPr>
            <p:ph type="body" idx="1"/>
          </p:nvPr>
        </p:nvSpPr>
        <p:spPr>
          <a:xfrm>
            <a:off x="566928" y="2364551"/>
            <a:ext cx="3136468" cy="1656842"/>
          </a:xfrm>
        </p:spPr>
        <p:txBody>
          <a:bodyPr/>
          <a:lstStyle/>
          <a:p>
            <a:r>
              <a:rPr lang="en-US" b="1" dirty="0">
                <a:solidFill>
                  <a:schemeClr val="tx1">
                    <a:lumMod val="50000"/>
                  </a:schemeClr>
                </a:solidFill>
              </a:rPr>
              <a:t>This section is required and must be completed.</a:t>
            </a:r>
          </a:p>
          <a:p>
            <a:r>
              <a:rPr lang="en-US" b="1" dirty="0">
                <a:solidFill>
                  <a:schemeClr val="tx1">
                    <a:lumMod val="50000"/>
                  </a:schemeClr>
                </a:solidFill>
              </a:rPr>
              <a:t>All applicants </a:t>
            </a:r>
            <a:r>
              <a:rPr lang="en-US" dirty="0">
                <a:solidFill>
                  <a:schemeClr val="tx1">
                    <a:lumMod val="50000"/>
                  </a:schemeClr>
                </a:solidFill>
              </a:rPr>
              <a:t>must complete this section.  </a:t>
            </a:r>
          </a:p>
          <a:p>
            <a:endParaRPr lang="en-US" dirty="0"/>
          </a:p>
        </p:txBody>
      </p:sp>
      <p:sp>
        <p:nvSpPr>
          <p:cNvPr id="4" name="Title 3"/>
          <p:cNvSpPr>
            <a:spLocks noGrp="1"/>
          </p:cNvSpPr>
          <p:nvPr>
            <p:ph type="title"/>
          </p:nvPr>
        </p:nvSpPr>
        <p:spPr>
          <a:xfrm>
            <a:off x="566928" y="1315950"/>
            <a:ext cx="4531638" cy="868430"/>
          </a:xfrm>
        </p:spPr>
        <p:txBody>
          <a:bodyPr>
            <a:normAutofit fontScale="90000"/>
          </a:bodyPr>
          <a:lstStyle/>
          <a:p>
            <a:r>
              <a:rPr lang="en-US" dirty="0"/>
              <a:t>ACADEMIC BACKGROUND</a:t>
            </a:r>
          </a:p>
        </p:txBody>
      </p:sp>
    </p:spTree>
    <p:extLst>
      <p:ext uri="{BB962C8B-B14F-4D97-AF65-F5344CB8AC3E}">
        <p14:creationId xmlns:p14="http://schemas.microsoft.com/office/powerpoint/2010/main" val="131582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468" y="1939360"/>
            <a:ext cx="4642612" cy="4565498"/>
          </a:xfrm>
        </p:spPr>
        <p:txBody>
          <a:bodyPr/>
          <a:lstStyle/>
          <a:p>
            <a:pPr>
              <a:lnSpc>
                <a:spcPct val="100000"/>
              </a:lnSpc>
            </a:pPr>
            <a:r>
              <a:rPr lang="en-US" sz="1500" dirty="0">
                <a:solidFill>
                  <a:schemeClr val="tx1">
                    <a:lumMod val="50000"/>
                  </a:schemeClr>
                </a:solidFill>
              </a:rPr>
              <a:t>Enter your UB information </a:t>
            </a:r>
            <a:r>
              <a:rPr lang="en-US" sz="1500" b="1" dirty="0">
                <a:solidFill>
                  <a:schemeClr val="tx1">
                    <a:lumMod val="50000"/>
                  </a:schemeClr>
                </a:solidFill>
              </a:rPr>
              <a:t>ONLY</a:t>
            </a:r>
            <a:r>
              <a:rPr lang="en-US" sz="1500" dirty="0">
                <a:solidFill>
                  <a:schemeClr val="tx1">
                    <a:lumMod val="50000"/>
                  </a:schemeClr>
                </a:solidFill>
              </a:rPr>
              <a:t>.  </a:t>
            </a:r>
          </a:p>
          <a:p>
            <a:pPr>
              <a:lnSpc>
                <a:spcPct val="100000"/>
              </a:lnSpc>
            </a:pPr>
            <a:r>
              <a:rPr lang="en-US" sz="1500" dirty="0">
                <a:solidFill>
                  <a:schemeClr val="tx1">
                    <a:lumMod val="50000"/>
                  </a:schemeClr>
                </a:solidFill>
              </a:rPr>
              <a:t>As you type, the application will provide name suggestions.  </a:t>
            </a:r>
            <a:r>
              <a:rPr lang="en-US" sz="1500" b="1" dirty="0">
                <a:solidFill>
                  <a:schemeClr val="tx1">
                    <a:lumMod val="50000"/>
                  </a:schemeClr>
                </a:solidFill>
              </a:rPr>
              <a:t>Select “SUNY University at Buffalo “ from the drop-down option provided. </a:t>
            </a:r>
            <a:r>
              <a:rPr lang="en-US" sz="1500" dirty="0">
                <a:solidFill>
                  <a:schemeClr val="tx1">
                    <a:lumMod val="50000"/>
                  </a:schemeClr>
                </a:solidFill>
              </a:rPr>
              <a:t>If you </a:t>
            </a:r>
            <a:r>
              <a:rPr lang="en-US" sz="1500" b="1" u="sng" dirty="0">
                <a:solidFill>
                  <a:schemeClr val="tx1">
                    <a:lumMod val="50000"/>
                  </a:schemeClr>
                </a:solidFill>
              </a:rPr>
              <a:t>don’t</a:t>
            </a:r>
            <a:r>
              <a:rPr lang="en-US" sz="1500" b="1" dirty="0">
                <a:solidFill>
                  <a:schemeClr val="tx1">
                    <a:lumMod val="50000"/>
                  </a:schemeClr>
                </a:solidFill>
              </a:rPr>
              <a:t>, </a:t>
            </a:r>
            <a:r>
              <a:rPr lang="en-US" sz="1500" dirty="0">
                <a:solidFill>
                  <a:schemeClr val="tx1">
                    <a:lumMod val="50000"/>
                  </a:schemeClr>
                </a:solidFill>
              </a:rPr>
              <a:t>the section will not autofill </a:t>
            </a:r>
            <a:r>
              <a:rPr lang="en-US" sz="1500" b="1" dirty="0">
                <a:solidFill>
                  <a:schemeClr val="tx1">
                    <a:lumMod val="50000"/>
                  </a:schemeClr>
                </a:solidFill>
              </a:rPr>
              <a:t>– it MUST autofill! </a:t>
            </a:r>
          </a:p>
          <a:p>
            <a:pPr>
              <a:lnSpc>
                <a:spcPct val="100000"/>
              </a:lnSpc>
            </a:pPr>
            <a:r>
              <a:rPr lang="en-US" sz="1500" dirty="0">
                <a:solidFill>
                  <a:schemeClr val="tx1">
                    <a:lumMod val="50000"/>
                  </a:schemeClr>
                </a:solidFill>
              </a:rPr>
              <a:t>In the “Dates Attended” Section, please fill in the following</a:t>
            </a:r>
          </a:p>
          <a:p>
            <a:pPr>
              <a:lnSpc>
                <a:spcPct val="100000"/>
              </a:lnSpc>
            </a:pPr>
            <a:r>
              <a:rPr lang="en-US" sz="1500" dirty="0">
                <a:solidFill>
                  <a:schemeClr val="tx1">
                    <a:lumMod val="50000"/>
                  </a:schemeClr>
                </a:solidFill>
              </a:rPr>
              <a:t>The Month/Year you started at UB </a:t>
            </a:r>
            <a:r>
              <a:rPr lang="en-US" sz="1500" b="1" dirty="0">
                <a:solidFill>
                  <a:schemeClr val="tx1">
                    <a:lumMod val="50000"/>
                  </a:schemeClr>
                </a:solidFill>
              </a:rPr>
              <a:t>to  May 2022</a:t>
            </a:r>
          </a:p>
          <a:p>
            <a:pPr>
              <a:lnSpc>
                <a:spcPct val="100000"/>
              </a:lnSpc>
            </a:pPr>
            <a:r>
              <a:rPr lang="en-US" sz="1500" b="1" dirty="0">
                <a:solidFill>
                  <a:schemeClr val="tx1">
                    <a:lumMod val="50000"/>
                  </a:schemeClr>
                </a:solidFill>
              </a:rPr>
              <a:t>Major:  Add your current major</a:t>
            </a:r>
          </a:p>
          <a:p>
            <a:pPr>
              <a:lnSpc>
                <a:spcPct val="100000"/>
              </a:lnSpc>
            </a:pPr>
            <a:r>
              <a:rPr lang="en-US" sz="1500" dirty="0">
                <a:solidFill>
                  <a:schemeClr val="tx1">
                    <a:lumMod val="50000"/>
                  </a:schemeClr>
                </a:solidFill>
              </a:rPr>
              <a:t>In the “Submit Transcript” section please </a:t>
            </a:r>
            <a:r>
              <a:rPr lang="en-US" sz="1500" b="1" dirty="0">
                <a:solidFill>
                  <a:schemeClr val="tx1">
                    <a:lumMod val="50000"/>
                  </a:schemeClr>
                </a:solidFill>
              </a:rPr>
              <a:t>upload your AAR.</a:t>
            </a:r>
          </a:p>
          <a:p>
            <a:pPr>
              <a:lnSpc>
                <a:spcPct val="100000"/>
              </a:lnSpc>
            </a:pPr>
            <a:r>
              <a:rPr lang="en-US" sz="1500" dirty="0">
                <a:solidFill>
                  <a:schemeClr val="tx1">
                    <a:lumMod val="50000"/>
                  </a:schemeClr>
                </a:solidFill>
              </a:rPr>
              <a:t>Directions on how to access your AAR can be found here:  </a:t>
            </a:r>
          </a:p>
          <a:p>
            <a:pPr>
              <a:lnSpc>
                <a:spcPct val="100000"/>
              </a:lnSpc>
            </a:pPr>
            <a:r>
              <a:rPr lang="en-US" sz="1500" dirty="0">
                <a:solidFill>
                  <a:schemeClr val="tx1">
                    <a:lumMod val="50000"/>
                  </a:schemeClr>
                </a:solidFill>
                <a:hlinkClick r:id="rId3"/>
              </a:rPr>
              <a:t>https://registrar.buffalo.edu/hub/aar.php</a:t>
            </a:r>
            <a:endParaRPr lang="en-US" sz="1500" dirty="0">
              <a:solidFill>
                <a:schemeClr val="tx1">
                  <a:lumMod val="50000"/>
                </a:schemeClr>
              </a:solidFill>
            </a:endParaRPr>
          </a:p>
          <a:p>
            <a:pPr>
              <a:lnSpc>
                <a:spcPct val="100000"/>
              </a:lnSpc>
            </a:pPr>
            <a:endParaRPr lang="en-US" sz="1600" dirty="0">
              <a:solidFill>
                <a:schemeClr val="tx1">
                  <a:lumMod val="50000"/>
                </a:schemeClr>
              </a:solidFill>
            </a:endParaRPr>
          </a:p>
        </p:txBody>
      </p:sp>
      <p:sp>
        <p:nvSpPr>
          <p:cNvPr id="4" name="Title 3"/>
          <p:cNvSpPr>
            <a:spLocks noGrp="1"/>
          </p:cNvSpPr>
          <p:nvPr>
            <p:ph type="title"/>
          </p:nvPr>
        </p:nvSpPr>
        <p:spPr>
          <a:xfrm>
            <a:off x="566928" y="1070930"/>
            <a:ext cx="4531638" cy="868430"/>
          </a:xfrm>
        </p:spPr>
        <p:txBody>
          <a:bodyPr>
            <a:normAutofit fontScale="90000"/>
          </a:bodyPr>
          <a:lstStyle/>
          <a:p>
            <a:r>
              <a:rPr lang="en-US" dirty="0"/>
              <a:t>ACADEMIC BACKGROUND</a:t>
            </a:r>
          </a:p>
        </p:txBody>
      </p:sp>
      <p:pic>
        <p:nvPicPr>
          <p:cNvPr id="12" name="Picture Placeholder 11" descr="Graphical user interface, text, application, table&#10;&#10;Description automatically generated">
            <a:extLst>
              <a:ext uri="{FF2B5EF4-FFF2-40B4-BE49-F238E27FC236}">
                <a16:creationId xmlns:a16="http://schemas.microsoft.com/office/drawing/2014/main" id="{FB52FEE7-5CBD-4486-AE96-CDC76D407D0C}"/>
              </a:ext>
            </a:extLst>
          </p:cNvPr>
          <p:cNvPicPr>
            <a:picLocks noGrp="1" noChangeAspect="1"/>
          </p:cNvPicPr>
          <p:nvPr>
            <p:ph type="pic" idx="13"/>
          </p:nvPr>
        </p:nvPicPr>
        <p:blipFill>
          <a:blip r:embed="rId4"/>
          <a:srcRect t="3936" b="3936"/>
          <a:stretch>
            <a:fillRect/>
          </a:stretch>
        </p:blipFill>
        <p:spPr/>
      </p:pic>
    </p:spTree>
    <p:extLst>
      <p:ext uri="{BB962C8B-B14F-4D97-AF65-F5344CB8AC3E}">
        <p14:creationId xmlns:p14="http://schemas.microsoft.com/office/powerpoint/2010/main" val="1706943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3625" y="1999140"/>
            <a:ext cx="5840361" cy="4575395"/>
          </a:xfrm>
        </p:spPr>
        <p:txBody>
          <a:bodyPr vert="horz" lIns="91440" tIns="45720" rIns="91440" bIns="45720" rtlCol="0" anchor="t">
            <a:noAutofit/>
          </a:bodyPr>
          <a:lstStyle/>
          <a:p>
            <a:pPr>
              <a:lnSpc>
                <a:spcPct val="100000"/>
              </a:lnSpc>
            </a:pPr>
            <a:r>
              <a:rPr lang="en-US" dirty="0">
                <a:solidFill>
                  <a:schemeClr val="tx1">
                    <a:lumMod val="50000"/>
                  </a:schemeClr>
                </a:solidFill>
              </a:rPr>
              <a:t>In this section, you will upload the following:</a:t>
            </a:r>
          </a:p>
          <a:p>
            <a:pPr marL="285750" indent="-285750">
              <a:lnSpc>
                <a:spcPct val="100000"/>
              </a:lnSpc>
              <a:buFont typeface="Arial" panose="020B0604020202020204" pitchFamily="34" charset="0"/>
              <a:buChar char="•"/>
            </a:pPr>
            <a:r>
              <a:rPr lang="en-US" dirty="0">
                <a:solidFill>
                  <a:schemeClr val="tx1">
                    <a:lumMod val="50000"/>
                  </a:schemeClr>
                </a:solidFill>
                <a:latin typeface="Arial"/>
                <a:cs typeface="Arial"/>
              </a:rPr>
              <a:t>Your volunteer form or volunteer plan</a:t>
            </a:r>
            <a:endParaRPr lang="en-US" dirty="0">
              <a:solidFill>
                <a:schemeClr val="tx1">
                  <a:lumMod val="50000"/>
                </a:schemeClr>
              </a:solidFill>
            </a:endParaRPr>
          </a:p>
          <a:p>
            <a:pPr marL="285750" indent="-285750">
              <a:lnSpc>
                <a:spcPct val="100000"/>
              </a:lnSpc>
              <a:buChar char="•"/>
            </a:pPr>
            <a:r>
              <a:rPr lang="en-US" dirty="0">
                <a:solidFill>
                  <a:schemeClr val="tx1">
                    <a:lumMod val="50000"/>
                  </a:schemeClr>
                </a:solidFill>
                <a:latin typeface="Arial"/>
                <a:cs typeface="Arial"/>
              </a:rPr>
              <a:t>Signed Technical Standards form.</a:t>
            </a:r>
          </a:p>
          <a:p>
            <a:pPr>
              <a:lnSpc>
                <a:spcPct val="100000"/>
              </a:lnSpc>
            </a:pPr>
            <a:r>
              <a:rPr lang="en-US" dirty="0">
                <a:solidFill>
                  <a:schemeClr val="tx1">
                    <a:lumMod val="50000"/>
                  </a:schemeClr>
                </a:solidFill>
              </a:rPr>
              <a:t>You will also provide your personal statement.</a:t>
            </a:r>
          </a:p>
          <a:p>
            <a:pPr>
              <a:lnSpc>
                <a:spcPct val="100000"/>
              </a:lnSpc>
            </a:pPr>
            <a:r>
              <a:rPr lang="en-US" dirty="0">
                <a:solidFill>
                  <a:schemeClr val="tx1">
                    <a:lumMod val="50000"/>
                  </a:schemeClr>
                </a:solidFill>
              </a:rPr>
              <a:t>In this section, keep your AAR handy to reference it – you will need it when completing the “Prerequisite Course Form”</a:t>
            </a:r>
          </a:p>
          <a:p>
            <a:pPr>
              <a:lnSpc>
                <a:spcPct val="100000"/>
              </a:lnSpc>
            </a:pPr>
            <a:r>
              <a:rPr lang="en-US" dirty="0">
                <a:solidFill>
                  <a:schemeClr val="tx1">
                    <a:lumMod val="50000"/>
                  </a:schemeClr>
                </a:solidFill>
              </a:rPr>
              <a:t>On this form, you will be inputting your course grades and course credits in this section.</a:t>
            </a:r>
          </a:p>
          <a:p>
            <a:pPr>
              <a:lnSpc>
                <a:spcPct val="100000"/>
              </a:lnSpc>
            </a:pPr>
            <a:r>
              <a:rPr lang="en-US" dirty="0">
                <a:solidFill>
                  <a:schemeClr val="tx1">
                    <a:lumMod val="50000"/>
                  </a:schemeClr>
                </a:solidFill>
              </a:rPr>
              <a:t>You will also be adding your personal statement on this form.  </a:t>
            </a:r>
          </a:p>
          <a:p>
            <a:endParaRPr lang="en-US" dirty="0">
              <a:solidFill>
                <a:schemeClr val="tx1">
                  <a:lumMod val="50000"/>
                </a:schemeClr>
              </a:solidFill>
            </a:endParaRPr>
          </a:p>
        </p:txBody>
      </p:sp>
      <p:sp>
        <p:nvSpPr>
          <p:cNvPr id="4" name="Title 3"/>
          <p:cNvSpPr>
            <a:spLocks noGrp="1"/>
          </p:cNvSpPr>
          <p:nvPr>
            <p:ph type="title"/>
          </p:nvPr>
        </p:nvSpPr>
        <p:spPr>
          <a:xfrm>
            <a:off x="373626" y="1130711"/>
            <a:ext cx="4531638" cy="868430"/>
          </a:xfrm>
        </p:spPr>
        <p:txBody>
          <a:bodyPr>
            <a:normAutofit fontScale="90000"/>
          </a:bodyPr>
          <a:lstStyle/>
          <a:p>
            <a:r>
              <a:rPr lang="en-US" dirty="0"/>
              <a:t>SCHOOL OF PUBLIC HEALTH QUESTIONS</a:t>
            </a:r>
          </a:p>
        </p:txBody>
      </p:sp>
      <p:cxnSp>
        <p:nvCxnSpPr>
          <p:cNvPr id="12" name="Straight Arrow Connector 11"/>
          <p:cNvCxnSpPr/>
          <p:nvPr/>
        </p:nvCxnSpPr>
        <p:spPr>
          <a:xfrm flipH="1">
            <a:off x="10363200" y="3274142"/>
            <a:ext cx="260199" cy="237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Placeholder 14" descr="Graphical user interface, text, application&#10;&#10;Description automatically generated">
            <a:extLst>
              <a:ext uri="{FF2B5EF4-FFF2-40B4-BE49-F238E27FC236}">
                <a16:creationId xmlns:a16="http://schemas.microsoft.com/office/drawing/2014/main" id="{3AE253C1-1B94-4A06-8C65-88036A87B516}"/>
              </a:ext>
            </a:extLst>
          </p:cNvPr>
          <p:cNvPicPr preferRelativeResize="0">
            <a:picLocks noGrp="1"/>
          </p:cNvPicPr>
          <p:nvPr>
            <p:ph type="pic" idx="13"/>
          </p:nvPr>
        </p:nvPicPr>
        <p:blipFill>
          <a:blip r:embed="rId3"/>
          <a:stretch>
            <a:fillRect/>
          </a:stretch>
        </p:blipFill>
        <p:spPr>
          <a:xfrm>
            <a:off x="6213986" y="402518"/>
            <a:ext cx="5840361" cy="5968785"/>
          </a:xfrm>
        </p:spPr>
      </p:pic>
      <p:cxnSp>
        <p:nvCxnSpPr>
          <p:cNvPr id="16" name="Elbow Connector 8">
            <a:extLst>
              <a:ext uri="{FF2B5EF4-FFF2-40B4-BE49-F238E27FC236}">
                <a16:creationId xmlns:a16="http://schemas.microsoft.com/office/drawing/2014/main" id="{9C690D28-EEEE-452E-BEDA-A0DD2683D40F}"/>
              </a:ext>
            </a:extLst>
          </p:cNvPr>
          <p:cNvCxnSpPr>
            <a:cxnSpLocks/>
          </p:cNvCxnSpPr>
          <p:nvPr/>
        </p:nvCxnSpPr>
        <p:spPr>
          <a:xfrm>
            <a:off x="5427406" y="4981710"/>
            <a:ext cx="786580" cy="396535"/>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273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D620C0-DCC6-40D4-A31D-AE4C471566F7}"/>
              </a:ext>
            </a:extLst>
          </p:cNvPr>
          <p:cNvSpPr>
            <a:spLocks noGrp="1"/>
          </p:cNvSpPr>
          <p:nvPr>
            <p:ph type="body" idx="1"/>
          </p:nvPr>
        </p:nvSpPr>
        <p:spPr>
          <a:xfrm>
            <a:off x="640589" y="1864143"/>
            <a:ext cx="4002532" cy="2768327"/>
          </a:xfrm>
        </p:spPr>
        <p:txBody>
          <a:bodyPr/>
          <a:lstStyle/>
          <a:p>
            <a:r>
              <a:rPr lang="en-US" dirty="0">
                <a:solidFill>
                  <a:schemeClr val="accent4">
                    <a:lumMod val="75000"/>
                  </a:schemeClr>
                </a:solidFill>
              </a:rPr>
              <a:t>This document will need to be </a:t>
            </a:r>
            <a:r>
              <a:rPr lang="en-US" b="1" dirty="0">
                <a:solidFill>
                  <a:schemeClr val="accent4">
                    <a:lumMod val="75000"/>
                  </a:schemeClr>
                </a:solidFill>
              </a:rPr>
              <a:t>downloaded.</a:t>
            </a:r>
          </a:p>
          <a:p>
            <a:r>
              <a:rPr lang="en-US" dirty="0">
                <a:solidFill>
                  <a:schemeClr val="accent4">
                    <a:lumMod val="75000"/>
                  </a:schemeClr>
                </a:solidFill>
              </a:rPr>
              <a:t>You will select </a:t>
            </a:r>
            <a:r>
              <a:rPr lang="en-US" b="1" dirty="0">
                <a:solidFill>
                  <a:schemeClr val="accent4">
                    <a:lumMod val="75000"/>
                  </a:schemeClr>
                </a:solidFill>
              </a:rPr>
              <a:t>ONE </a:t>
            </a:r>
            <a:r>
              <a:rPr lang="en-US" dirty="0">
                <a:solidFill>
                  <a:schemeClr val="accent4">
                    <a:lumMod val="75000"/>
                  </a:schemeClr>
                </a:solidFill>
              </a:rPr>
              <a:t>of the statements that </a:t>
            </a:r>
            <a:r>
              <a:rPr lang="en-US" b="1" dirty="0">
                <a:solidFill>
                  <a:schemeClr val="accent4">
                    <a:lumMod val="75000"/>
                  </a:schemeClr>
                </a:solidFill>
              </a:rPr>
              <a:t>best applies to you</a:t>
            </a:r>
            <a:r>
              <a:rPr lang="en-US" dirty="0">
                <a:solidFill>
                  <a:schemeClr val="accent4">
                    <a:lumMod val="75000"/>
                  </a:schemeClr>
                </a:solidFill>
              </a:rPr>
              <a:t>.</a:t>
            </a:r>
          </a:p>
          <a:p>
            <a:r>
              <a:rPr lang="en-US" dirty="0">
                <a:solidFill>
                  <a:schemeClr val="accent4">
                    <a:lumMod val="75000"/>
                  </a:schemeClr>
                </a:solidFill>
              </a:rPr>
              <a:t>You will then need to </a:t>
            </a:r>
            <a:r>
              <a:rPr lang="en-US" b="1" dirty="0">
                <a:solidFill>
                  <a:schemeClr val="accent4">
                    <a:lumMod val="75000"/>
                  </a:schemeClr>
                </a:solidFill>
              </a:rPr>
              <a:t>UPLOAD</a:t>
            </a:r>
            <a:r>
              <a:rPr lang="en-US" dirty="0">
                <a:solidFill>
                  <a:schemeClr val="accent4">
                    <a:lumMod val="75000"/>
                  </a:schemeClr>
                </a:solidFill>
              </a:rPr>
              <a:t> the signed page to your application.</a:t>
            </a:r>
          </a:p>
          <a:p>
            <a:r>
              <a:rPr lang="en-US" dirty="0">
                <a:solidFill>
                  <a:schemeClr val="accent4">
                    <a:lumMod val="75000"/>
                  </a:schemeClr>
                </a:solidFill>
              </a:rPr>
              <a:t>Electronic signatures and typed signatures will </a:t>
            </a:r>
            <a:r>
              <a:rPr lang="en-US" b="1" dirty="0">
                <a:solidFill>
                  <a:schemeClr val="accent4">
                    <a:lumMod val="75000"/>
                  </a:schemeClr>
                </a:solidFill>
              </a:rPr>
              <a:t>NOT </a:t>
            </a:r>
            <a:r>
              <a:rPr lang="en-US" dirty="0">
                <a:solidFill>
                  <a:schemeClr val="accent4">
                    <a:lumMod val="75000"/>
                  </a:schemeClr>
                </a:solidFill>
              </a:rPr>
              <a:t>be accepted.  You will be emailed to re-submit the form with an actual signature if you provide an electronic signature or a typed one.</a:t>
            </a:r>
          </a:p>
        </p:txBody>
      </p:sp>
      <p:sp>
        <p:nvSpPr>
          <p:cNvPr id="4" name="Title 3">
            <a:extLst>
              <a:ext uri="{FF2B5EF4-FFF2-40B4-BE49-F238E27FC236}">
                <a16:creationId xmlns:a16="http://schemas.microsoft.com/office/drawing/2014/main" id="{1C9284B5-96A6-4436-9036-4CFB70B3A55A}"/>
              </a:ext>
            </a:extLst>
          </p:cNvPr>
          <p:cNvSpPr>
            <a:spLocks noGrp="1"/>
          </p:cNvSpPr>
          <p:nvPr>
            <p:ph type="title"/>
          </p:nvPr>
        </p:nvSpPr>
        <p:spPr>
          <a:xfrm>
            <a:off x="566928" y="1133856"/>
            <a:ext cx="4531638" cy="573024"/>
          </a:xfrm>
        </p:spPr>
        <p:txBody>
          <a:bodyPr>
            <a:normAutofit fontScale="90000"/>
          </a:bodyPr>
          <a:lstStyle/>
          <a:p>
            <a:r>
              <a:rPr lang="en-US" dirty="0"/>
              <a:t>TECHNICAL STANDARDS</a:t>
            </a:r>
          </a:p>
        </p:txBody>
      </p:sp>
      <p:pic>
        <p:nvPicPr>
          <p:cNvPr id="7" name="Picture 6">
            <a:extLst>
              <a:ext uri="{FF2B5EF4-FFF2-40B4-BE49-F238E27FC236}">
                <a16:creationId xmlns:a16="http://schemas.microsoft.com/office/drawing/2014/main" id="{8E99F59C-ADDE-489F-9811-1123FF0EB79F}"/>
              </a:ext>
            </a:extLst>
          </p:cNvPr>
          <p:cNvPicPr>
            <a:picLocks noChangeAspect="1"/>
          </p:cNvPicPr>
          <p:nvPr/>
        </p:nvPicPr>
        <p:blipFill>
          <a:blip r:embed="rId2"/>
          <a:stretch>
            <a:fillRect/>
          </a:stretch>
        </p:blipFill>
        <p:spPr>
          <a:xfrm>
            <a:off x="5636728" y="144426"/>
            <a:ext cx="5438327" cy="6427114"/>
          </a:xfrm>
          <a:prstGeom prst="rect">
            <a:avLst/>
          </a:prstGeom>
        </p:spPr>
      </p:pic>
    </p:spTree>
    <p:extLst>
      <p:ext uri="{BB962C8B-B14F-4D97-AF65-F5344CB8AC3E}">
        <p14:creationId xmlns:p14="http://schemas.microsoft.com/office/powerpoint/2010/main" val="4159775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5B1512E-C585-4199-BDE4-51AFAEF6EFF7}"/>
              </a:ext>
            </a:extLst>
          </p:cNvPr>
          <p:cNvSpPr>
            <a:spLocks noGrp="1"/>
          </p:cNvSpPr>
          <p:nvPr>
            <p:ph type="body" idx="1"/>
          </p:nvPr>
        </p:nvSpPr>
        <p:spPr>
          <a:xfrm>
            <a:off x="569469" y="1870534"/>
            <a:ext cx="4641628" cy="2768327"/>
          </a:xfrm>
        </p:spPr>
        <p:txBody>
          <a:bodyPr/>
          <a:lstStyle/>
          <a:p>
            <a:pPr algn="ctr">
              <a:lnSpc>
                <a:spcPct val="100000"/>
              </a:lnSpc>
            </a:pPr>
            <a:r>
              <a:rPr lang="en-US" sz="1600" b="1" dirty="0">
                <a:solidFill>
                  <a:schemeClr val="accent6"/>
                </a:solidFill>
                <a:latin typeface="+mj-lt"/>
              </a:rPr>
              <a:t>OT PREREQUISITE COURSE FORM:</a:t>
            </a:r>
          </a:p>
          <a:p>
            <a:pPr>
              <a:lnSpc>
                <a:spcPct val="100000"/>
              </a:lnSpc>
            </a:pPr>
            <a:r>
              <a:rPr lang="en-US" sz="1600" i="0" dirty="0">
                <a:solidFill>
                  <a:srgbClr val="000000"/>
                </a:solidFill>
                <a:effectLst/>
                <a:latin typeface="+mj-lt"/>
              </a:rPr>
              <a:t>When you click to view the Occupational Therapy BS/MS Prerequisite Course Form</a:t>
            </a:r>
            <a:br>
              <a:rPr lang="en-US" sz="1600" dirty="0">
                <a:latin typeface="+mj-lt"/>
              </a:rPr>
            </a:br>
            <a:endParaRPr lang="en-US" sz="1100" dirty="0">
              <a:latin typeface="+mj-lt"/>
            </a:endParaRPr>
          </a:p>
          <a:p>
            <a:pPr>
              <a:lnSpc>
                <a:spcPct val="100000"/>
              </a:lnSpc>
            </a:pPr>
            <a:r>
              <a:rPr lang="en-US" sz="1600" dirty="0">
                <a:solidFill>
                  <a:srgbClr val="000000"/>
                </a:solidFill>
                <a:latin typeface="+mj-lt"/>
              </a:rPr>
              <a:t>It will bring you to this page.  </a:t>
            </a:r>
            <a:r>
              <a:rPr lang="en-US" sz="1600" b="1" dirty="0">
                <a:solidFill>
                  <a:srgbClr val="000000"/>
                </a:solidFill>
                <a:latin typeface="+mj-lt"/>
              </a:rPr>
              <a:t>Here, you will input the classes as they appear on your AAR.</a:t>
            </a:r>
          </a:p>
          <a:p>
            <a:pPr marL="285750" indent="-285750">
              <a:lnSpc>
                <a:spcPct val="100000"/>
              </a:lnSpc>
              <a:buFont typeface="Arial" panose="020B0604020202020204" pitchFamily="34" charset="0"/>
              <a:buChar char="•"/>
            </a:pPr>
            <a:r>
              <a:rPr lang="en-US" sz="1600" dirty="0">
                <a:solidFill>
                  <a:srgbClr val="000000"/>
                </a:solidFill>
                <a:latin typeface="+mj-lt"/>
              </a:rPr>
              <a:t>The Institution name will pre-fill for you.</a:t>
            </a:r>
          </a:p>
          <a:p>
            <a:pPr marL="285750" indent="-285750">
              <a:lnSpc>
                <a:spcPct val="100000"/>
              </a:lnSpc>
              <a:buFont typeface="Arial" panose="020B0604020202020204" pitchFamily="34" charset="0"/>
              <a:buChar char="•"/>
            </a:pPr>
            <a:r>
              <a:rPr lang="en-US" sz="1600" dirty="0">
                <a:solidFill>
                  <a:srgbClr val="000000"/>
                </a:solidFill>
                <a:latin typeface="+mj-lt"/>
              </a:rPr>
              <a:t>If you are taking courses this fall, select “Completed”</a:t>
            </a:r>
          </a:p>
          <a:p>
            <a:pPr marL="285750" indent="-285750">
              <a:lnSpc>
                <a:spcPct val="100000"/>
              </a:lnSpc>
              <a:buFont typeface="Arial" panose="020B0604020202020204" pitchFamily="34" charset="0"/>
              <a:buChar char="•"/>
            </a:pPr>
            <a:r>
              <a:rPr lang="en-US" sz="1600" dirty="0">
                <a:solidFill>
                  <a:srgbClr val="000000"/>
                </a:solidFill>
                <a:latin typeface="+mj-lt"/>
              </a:rPr>
              <a:t>If you are taking them in the spring, select “In Progress”</a:t>
            </a:r>
          </a:p>
          <a:p>
            <a:pPr marL="285750" indent="-285750">
              <a:lnSpc>
                <a:spcPct val="100000"/>
              </a:lnSpc>
              <a:buFont typeface="Arial" panose="020B0604020202020204" pitchFamily="34" charset="0"/>
              <a:buChar char="•"/>
            </a:pPr>
            <a:r>
              <a:rPr lang="en-US" sz="1600" dirty="0">
                <a:solidFill>
                  <a:srgbClr val="000000"/>
                </a:solidFill>
                <a:latin typeface="+mj-lt"/>
              </a:rPr>
              <a:t>When finished inputting, click “submit”.  If not, click “save for later”</a:t>
            </a:r>
          </a:p>
        </p:txBody>
      </p:sp>
      <p:sp>
        <p:nvSpPr>
          <p:cNvPr id="14" name="Title 3">
            <a:extLst>
              <a:ext uri="{FF2B5EF4-FFF2-40B4-BE49-F238E27FC236}">
                <a16:creationId xmlns:a16="http://schemas.microsoft.com/office/drawing/2014/main" id="{FE14DB4D-4137-4B6E-8C06-605BEA95B901}"/>
              </a:ext>
            </a:extLst>
          </p:cNvPr>
          <p:cNvSpPr>
            <a:spLocks noGrp="1"/>
          </p:cNvSpPr>
          <p:nvPr>
            <p:ph type="title"/>
          </p:nvPr>
        </p:nvSpPr>
        <p:spPr>
          <a:xfrm>
            <a:off x="569469" y="1002104"/>
            <a:ext cx="4531638" cy="868430"/>
          </a:xfrm>
        </p:spPr>
        <p:txBody>
          <a:bodyPr>
            <a:normAutofit fontScale="90000"/>
          </a:bodyPr>
          <a:lstStyle/>
          <a:p>
            <a:r>
              <a:rPr lang="en-US" dirty="0"/>
              <a:t>SCHOOL OF PUBLIC HEALTH QUESTIONS</a:t>
            </a:r>
          </a:p>
        </p:txBody>
      </p:sp>
      <p:pic>
        <p:nvPicPr>
          <p:cNvPr id="13" name="Picture Placeholder 12" descr="Graphical user interface, application&#10;&#10;Description automatically generated">
            <a:extLst>
              <a:ext uri="{FF2B5EF4-FFF2-40B4-BE49-F238E27FC236}">
                <a16:creationId xmlns:a16="http://schemas.microsoft.com/office/drawing/2014/main" id="{D7E6658F-2D55-4669-A372-11F681CC2352}"/>
              </a:ext>
            </a:extLst>
          </p:cNvPr>
          <p:cNvPicPr>
            <a:picLocks noGrp="1" noChangeAspect="1"/>
          </p:cNvPicPr>
          <p:nvPr>
            <p:ph type="pic" idx="13"/>
          </p:nvPr>
        </p:nvPicPr>
        <p:blipFill rotWithShape="1">
          <a:blip r:embed="rId2"/>
          <a:srcRect l="-324" t="-1256" r="-324" b="41643"/>
          <a:stretch/>
        </p:blipFill>
        <p:spPr>
          <a:xfrm>
            <a:off x="5473700" y="1082207"/>
            <a:ext cx="5599584" cy="5716021"/>
          </a:xfrm>
        </p:spPr>
      </p:pic>
    </p:spTree>
    <p:extLst>
      <p:ext uri="{BB962C8B-B14F-4D97-AF65-F5344CB8AC3E}">
        <p14:creationId xmlns:p14="http://schemas.microsoft.com/office/powerpoint/2010/main" val="2328871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B5D5A8-78C4-4994-A212-EA92993CE91D}"/>
              </a:ext>
            </a:extLst>
          </p:cNvPr>
          <p:cNvSpPr>
            <a:spLocks noGrp="1"/>
          </p:cNvSpPr>
          <p:nvPr>
            <p:ph type="body" idx="1"/>
          </p:nvPr>
        </p:nvSpPr>
        <p:spPr>
          <a:xfrm>
            <a:off x="569469" y="2356411"/>
            <a:ext cx="4002532" cy="2768327"/>
          </a:xfrm>
        </p:spPr>
        <p:txBody>
          <a:bodyPr/>
          <a:lstStyle/>
          <a:p>
            <a:pPr algn="ctr"/>
            <a:r>
              <a:rPr lang="en-US" dirty="0">
                <a:solidFill>
                  <a:schemeClr val="accent6"/>
                </a:solidFill>
              </a:rPr>
              <a:t>OT Prerequisite Course Form</a:t>
            </a:r>
          </a:p>
          <a:p>
            <a:pPr marL="285750" indent="-285750">
              <a:buFont typeface="Arial" panose="020B0604020202020204" pitchFamily="34" charset="0"/>
              <a:buChar char="•"/>
            </a:pPr>
            <a:r>
              <a:rPr lang="en-US" sz="1600" dirty="0">
                <a:solidFill>
                  <a:schemeClr val="accent4">
                    <a:lumMod val="75000"/>
                  </a:schemeClr>
                </a:solidFill>
              </a:rPr>
              <a:t>The Institution section will pre-populate with SUNY University at Buffalo</a:t>
            </a:r>
          </a:p>
          <a:p>
            <a:pPr marL="285750" indent="-285750">
              <a:buFont typeface="Arial" panose="020B0604020202020204" pitchFamily="34" charset="0"/>
              <a:buChar char="•"/>
            </a:pPr>
            <a:r>
              <a:rPr lang="en-US" sz="1600" dirty="0">
                <a:solidFill>
                  <a:schemeClr val="accent4">
                    <a:lumMod val="75000"/>
                  </a:schemeClr>
                </a:solidFill>
              </a:rPr>
              <a:t>Course Number will be pre-populated</a:t>
            </a:r>
          </a:p>
          <a:p>
            <a:pPr marL="285750" indent="-285750">
              <a:buFont typeface="Arial" panose="020B0604020202020204" pitchFamily="34" charset="0"/>
              <a:buChar char="•"/>
            </a:pPr>
            <a:r>
              <a:rPr lang="en-US" sz="1600" dirty="0">
                <a:solidFill>
                  <a:schemeClr val="accent4">
                    <a:lumMod val="75000"/>
                  </a:schemeClr>
                </a:solidFill>
              </a:rPr>
              <a:t>You will need to input the semester and year you have taken or intend to take the course</a:t>
            </a:r>
          </a:p>
          <a:p>
            <a:pPr marL="285750" indent="-285750">
              <a:buFont typeface="Arial" panose="020B0604020202020204" pitchFamily="34" charset="0"/>
              <a:buChar char="•"/>
            </a:pPr>
            <a:r>
              <a:rPr lang="en-US" sz="1600" dirty="0">
                <a:solidFill>
                  <a:schemeClr val="accent4">
                    <a:lumMod val="75000"/>
                  </a:schemeClr>
                </a:solidFill>
              </a:rPr>
              <a:t>If you have taken a course &amp; select “Completed”, a “Grade” field and “Credit Hours” field will appear for you to fill in</a:t>
            </a:r>
          </a:p>
          <a:p>
            <a:endParaRPr lang="en-US" dirty="0"/>
          </a:p>
        </p:txBody>
      </p:sp>
      <p:sp>
        <p:nvSpPr>
          <p:cNvPr id="4" name="Title 3">
            <a:extLst>
              <a:ext uri="{FF2B5EF4-FFF2-40B4-BE49-F238E27FC236}">
                <a16:creationId xmlns:a16="http://schemas.microsoft.com/office/drawing/2014/main" id="{834A8970-AFB0-4DA0-8ADB-C607013E3E47}"/>
              </a:ext>
            </a:extLst>
          </p:cNvPr>
          <p:cNvSpPr>
            <a:spLocks noGrp="1"/>
          </p:cNvSpPr>
          <p:nvPr>
            <p:ph type="title"/>
          </p:nvPr>
        </p:nvSpPr>
        <p:spPr/>
        <p:txBody>
          <a:bodyPr>
            <a:normAutofit fontScale="90000"/>
          </a:bodyPr>
          <a:lstStyle/>
          <a:p>
            <a:r>
              <a:rPr lang="en-US" dirty="0"/>
              <a:t>SCHOOL OF PUBLIC HEALTH QUESTIONS</a:t>
            </a:r>
          </a:p>
        </p:txBody>
      </p:sp>
      <p:pic>
        <p:nvPicPr>
          <p:cNvPr id="11" name="Picture 10">
            <a:extLst>
              <a:ext uri="{FF2B5EF4-FFF2-40B4-BE49-F238E27FC236}">
                <a16:creationId xmlns:a16="http://schemas.microsoft.com/office/drawing/2014/main" id="{AE5A170A-A29C-42B6-9145-810DA45188B7}"/>
              </a:ext>
            </a:extLst>
          </p:cNvPr>
          <p:cNvPicPr>
            <a:picLocks noChangeAspect="1"/>
          </p:cNvPicPr>
          <p:nvPr/>
        </p:nvPicPr>
        <p:blipFill>
          <a:blip r:embed="rId2"/>
          <a:stretch>
            <a:fillRect/>
          </a:stretch>
        </p:blipFill>
        <p:spPr>
          <a:xfrm>
            <a:off x="5390729" y="1936278"/>
            <a:ext cx="6315692" cy="3274296"/>
          </a:xfrm>
          <a:prstGeom prst="rect">
            <a:avLst/>
          </a:prstGeom>
        </p:spPr>
      </p:pic>
    </p:spTree>
    <p:extLst>
      <p:ext uri="{BB962C8B-B14F-4D97-AF65-F5344CB8AC3E}">
        <p14:creationId xmlns:p14="http://schemas.microsoft.com/office/powerpoint/2010/main" val="2887859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391256" y="1628385"/>
            <a:ext cx="6008314" cy="4421006"/>
          </a:xfrm>
        </p:spPr>
        <p:txBody>
          <a:bodyPr>
            <a:normAutofit fontScale="92500" lnSpcReduction="20000"/>
          </a:bodyPr>
          <a:lstStyle/>
          <a:p>
            <a:pPr marL="342900" indent="-342900">
              <a:lnSpc>
                <a:spcPct val="120000"/>
              </a:lnSpc>
              <a:buFont typeface="Arial" panose="020B0604020202020204" pitchFamily="34" charset="0"/>
              <a:buChar char="•"/>
            </a:pPr>
            <a:r>
              <a:rPr lang="en-US" dirty="0">
                <a:solidFill>
                  <a:schemeClr val="tx1">
                    <a:lumMod val="50000"/>
                  </a:schemeClr>
                </a:solidFill>
              </a:rPr>
              <a:t>There is a 1500 word limit for the personal statement.  </a:t>
            </a:r>
          </a:p>
          <a:p>
            <a:pPr marL="342900" indent="-342900">
              <a:lnSpc>
                <a:spcPct val="120000"/>
              </a:lnSpc>
              <a:buFont typeface="Arial" panose="020B0604020202020204" pitchFamily="34" charset="0"/>
              <a:buChar char="•"/>
            </a:pPr>
            <a:r>
              <a:rPr lang="en-US" dirty="0">
                <a:solidFill>
                  <a:schemeClr val="tx1">
                    <a:lumMod val="50000"/>
                  </a:schemeClr>
                </a:solidFill>
              </a:rPr>
              <a:t>We recommend typing your personal statement in Microsoft Word so that you can review it, use word count and spell check.</a:t>
            </a:r>
          </a:p>
          <a:p>
            <a:pPr marL="342900" indent="-342900">
              <a:lnSpc>
                <a:spcPct val="120000"/>
              </a:lnSpc>
              <a:buFont typeface="Arial" panose="020B0604020202020204" pitchFamily="34" charset="0"/>
              <a:buChar char="•"/>
            </a:pPr>
            <a:r>
              <a:rPr lang="en-US" i="1" u="sng" dirty="0">
                <a:solidFill>
                  <a:schemeClr val="tx1">
                    <a:lumMod val="50000"/>
                  </a:schemeClr>
                </a:solidFill>
              </a:rPr>
              <a:t>Copy and paste</a:t>
            </a:r>
            <a:r>
              <a:rPr lang="en-US" i="1" dirty="0">
                <a:solidFill>
                  <a:schemeClr val="tx1">
                    <a:lumMod val="50000"/>
                  </a:schemeClr>
                </a:solidFill>
              </a:rPr>
              <a:t> </a:t>
            </a:r>
            <a:r>
              <a:rPr lang="en-US" dirty="0">
                <a:solidFill>
                  <a:schemeClr val="tx1">
                    <a:lumMod val="50000"/>
                  </a:schemeClr>
                </a:solidFill>
              </a:rPr>
              <a:t>your personal statement into the application.</a:t>
            </a:r>
          </a:p>
          <a:p>
            <a:pPr marL="342900" indent="-342900">
              <a:lnSpc>
                <a:spcPct val="120000"/>
              </a:lnSpc>
              <a:buFont typeface="Arial" panose="020B0604020202020204" pitchFamily="34" charset="0"/>
              <a:buChar char="•"/>
            </a:pPr>
            <a:r>
              <a:rPr lang="en-US" dirty="0">
                <a:solidFill>
                  <a:schemeClr val="tx1">
                    <a:lumMod val="50000"/>
                  </a:schemeClr>
                </a:solidFill>
              </a:rPr>
              <a:t>Key things to remember:</a:t>
            </a:r>
          </a:p>
          <a:p>
            <a:pPr marL="800089" lvl="1" indent="-342900">
              <a:lnSpc>
                <a:spcPct val="120000"/>
              </a:lnSpc>
              <a:buFont typeface="Arial" panose="020B0604020202020204" pitchFamily="34" charset="0"/>
              <a:buChar char="•"/>
            </a:pPr>
            <a:r>
              <a:rPr lang="en-US" sz="1800" dirty="0">
                <a:solidFill>
                  <a:schemeClr val="tx1">
                    <a:lumMod val="50000"/>
                  </a:schemeClr>
                </a:solidFill>
              </a:rPr>
              <a:t>Spell check.</a:t>
            </a:r>
          </a:p>
          <a:p>
            <a:pPr marL="800089" lvl="1" indent="-342900">
              <a:lnSpc>
                <a:spcPct val="120000"/>
              </a:lnSpc>
              <a:buFont typeface="Arial" panose="020B0604020202020204" pitchFamily="34" charset="0"/>
              <a:buChar char="•"/>
            </a:pPr>
            <a:r>
              <a:rPr lang="en-US" sz="1800" dirty="0">
                <a:solidFill>
                  <a:schemeClr val="tx1">
                    <a:lumMod val="50000"/>
                  </a:schemeClr>
                </a:solidFill>
              </a:rPr>
              <a:t>Be mindful of the word limitation: If you have too many, your statement will be cut off!  </a:t>
            </a:r>
          </a:p>
          <a:p>
            <a:pPr marL="800089" lvl="1" indent="-342900">
              <a:lnSpc>
                <a:spcPct val="120000"/>
              </a:lnSpc>
              <a:buFont typeface="Arial" panose="020B0604020202020204" pitchFamily="34" charset="0"/>
              <a:buChar char="•"/>
            </a:pPr>
            <a:r>
              <a:rPr lang="en-US" sz="1800" dirty="0">
                <a:solidFill>
                  <a:schemeClr val="tx1">
                    <a:lumMod val="50000"/>
                  </a:schemeClr>
                </a:solidFill>
              </a:rPr>
              <a:t>DO NOT put your name on your personal statement! The Admissions Committee wants to review the personal statements anonymously.                                                                                                                                                                                                                                                                                                 </a:t>
            </a:r>
          </a:p>
          <a:p>
            <a:pPr marL="800089" lvl="1" indent="-342900">
              <a:lnSpc>
                <a:spcPct val="120000"/>
              </a:lnSpc>
              <a:buFont typeface="Arial" panose="020B0604020202020204" pitchFamily="34" charset="0"/>
              <a:buChar char="•"/>
            </a:pPr>
            <a:r>
              <a:rPr lang="en-US" sz="1800" dirty="0">
                <a:solidFill>
                  <a:schemeClr val="tx1">
                    <a:lumMod val="50000"/>
                  </a:schemeClr>
                </a:solidFill>
              </a:rPr>
              <a:t>Remember:  Put your best foot forward!</a:t>
            </a:r>
          </a:p>
          <a:p>
            <a:endParaRPr lang="en-US" sz="2000" dirty="0"/>
          </a:p>
          <a:p>
            <a:pPr marL="342900" indent="-342900">
              <a:buFont typeface="Arial" panose="020B0604020202020204" pitchFamily="34" charset="0"/>
              <a:buChar char="•"/>
            </a:pPr>
            <a:endParaRPr lang="en-US" sz="2000" dirty="0"/>
          </a:p>
        </p:txBody>
      </p:sp>
      <p:sp>
        <p:nvSpPr>
          <p:cNvPr id="4" name="Title 3"/>
          <p:cNvSpPr>
            <a:spLocks noGrp="1"/>
          </p:cNvSpPr>
          <p:nvPr>
            <p:ph type="title"/>
          </p:nvPr>
        </p:nvSpPr>
        <p:spPr>
          <a:xfrm>
            <a:off x="391256" y="1625182"/>
            <a:ext cx="10515600" cy="295140"/>
          </a:xfrm>
        </p:spPr>
        <p:txBody>
          <a:bodyPr>
            <a:normAutofit fontScale="90000"/>
          </a:bodyPr>
          <a:lstStyle/>
          <a:p>
            <a:pPr>
              <a:lnSpc>
                <a:spcPct val="100000"/>
              </a:lnSpc>
            </a:pPr>
            <a:r>
              <a:rPr lang="en-US" dirty="0"/>
              <a:t>PERSONAL STATEMENT</a:t>
            </a:r>
            <a:br>
              <a:rPr lang="en-US" sz="2500" dirty="0"/>
            </a:br>
            <a:endParaRPr lang="en-US" sz="2500" dirty="0"/>
          </a:p>
        </p:txBody>
      </p:sp>
      <p:pic>
        <p:nvPicPr>
          <p:cNvPr id="5" name="Picture 4">
            <a:extLst>
              <a:ext uri="{FF2B5EF4-FFF2-40B4-BE49-F238E27FC236}">
                <a16:creationId xmlns:a16="http://schemas.microsoft.com/office/drawing/2014/main" id="{F82B605B-44A5-4DBB-92F8-9750D554A574}"/>
              </a:ext>
            </a:extLst>
          </p:cNvPr>
          <p:cNvPicPr>
            <a:picLocks noChangeAspect="1"/>
          </p:cNvPicPr>
          <p:nvPr/>
        </p:nvPicPr>
        <p:blipFill>
          <a:blip r:embed="rId3"/>
          <a:stretch>
            <a:fillRect/>
          </a:stretch>
        </p:blipFill>
        <p:spPr>
          <a:xfrm>
            <a:off x="6488061" y="2048011"/>
            <a:ext cx="5703939" cy="1865228"/>
          </a:xfrm>
          <a:prstGeom prst="rect">
            <a:avLst/>
          </a:prstGeom>
        </p:spPr>
      </p:pic>
    </p:spTree>
    <p:extLst>
      <p:ext uri="{BB962C8B-B14F-4D97-AF65-F5344CB8AC3E}">
        <p14:creationId xmlns:p14="http://schemas.microsoft.com/office/powerpoint/2010/main" val="364856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469" y="2376076"/>
            <a:ext cx="4002532" cy="2768327"/>
          </a:xfrm>
        </p:spPr>
        <p:txBody>
          <a:bodyPr/>
          <a:lstStyle/>
          <a:p>
            <a:r>
              <a:rPr lang="en-US" dirty="0">
                <a:solidFill>
                  <a:schemeClr val="tx1">
                    <a:lumMod val="50000"/>
                  </a:schemeClr>
                </a:solidFill>
              </a:rPr>
              <a:t>You will provide additional background information in this section. You may elect NOT to answer the background information questions by selecting “I Prefer Not to Respond” or “I do not wish to report”.</a:t>
            </a:r>
          </a:p>
          <a:p>
            <a:pPr>
              <a:lnSpc>
                <a:spcPct val="100000"/>
              </a:lnSpc>
            </a:pPr>
            <a:r>
              <a:rPr lang="en-US" sz="1800" dirty="0">
                <a:solidFill>
                  <a:schemeClr val="tx1">
                    <a:lumMod val="50000"/>
                  </a:schemeClr>
                </a:solidFill>
              </a:rPr>
              <a:t>You can also provide the following additional information:</a:t>
            </a:r>
          </a:p>
          <a:p>
            <a:pPr marL="285750" indent="-285750">
              <a:lnSpc>
                <a:spcPct val="100000"/>
              </a:lnSpc>
              <a:spcBef>
                <a:spcPts val="0"/>
              </a:spcBef>
              <a:buFont typeface="Arial" panose="020B0604020202020204" pitchFamily="34" charset="0"/>
              <a:buChar char="•"/>
            </a:pPr>
            <a:r>
              <a:rPr lang="en-US" sz="1800" dirty="0">
                <a:solidFill>
                  <a:schemeClr val="tx1">
                    <a:lumMod val="50000"/>
                  </a:schemeClr>
                </a:solidFill>
              </a:rPr>
              <a:t>if you come from an economically disadvantaged background</a:t>
            </a:r>
          </a:p>
          <a:p>
            <a:pPr marL="285750" indent="-285750">
              <a:lnSpc>
                <a:spcPct val="100000"/>
              </a:lnSpc>
              <a:spcBef>
                <a:spcPts val="0"/>
              </a:spcBef>
              <a:buFont typeface="Arial" panose="020B0604020202020204" pitchFamily="34" charset="0"/>
              <a:buChar char="•"/>
            </a:pPr>
            <a:r>
              <a:rPr lang="en-US" sz="1800" dirty="0">
                <a:solidFill>
                  <a:schemeClr val="tx1">
                    <a:lumMod val="50000"/>
                  </a:schemeClr>
                </a:solidFill>
              </a:rPr>
              <a:t>your language proficiency </a:t>
            </a:r>
          </a:p>
          <a:p>
            <a:pPr marL="285750" indent="-285750">
              <a:lnSpc>
                <a:spcPct val="100000"/>
              </a:lnSpc>
              <a:spcBef>
                <a:spcPts val="0"/>
              </a:spcBef>
              <a:buFont typeface="Arial" panose="020B0604020202020204" pitchFamily="34" charset="0"/>
              <a:buChar char="•"/>
            </a:pPr>
            <a:r>
              <a:rPr lang="en-US" sz="1800" dirty="0">
                <a:solidFill>
                  <a:schemeClr val="tx1">
                    <a:lumMod val="50000"/>
                  </a:schemeClr>
                </a:solidFill>
              </a:rPr>
              <a:t>explanatory notes </a:t>
            </a:r>
          </a:p>
          <a:p>
            <a:endParaRPr lang="en-US" dirty="0">
              <a:solidFill>
                <a:schemeClr val="tx1">
                  <a:lumMod val="50000"/>
                </a:schemeClr>
              </a:solidFill>
            </a:endParaRPr>
          </a:p>
        </p:txBody>
      </p:sp>
      <p:sp>
        <p:nvSpPr>
          <p:cNvPr id="6" name="Title 3"/>
          <p:cNvSpPr>
            <a:spLocks noGrp="1"/>
          </p:cNvSpPr>
          <p:nvPr>
            <p:ph type="title"/>
          </p:nvPr>
        </p:nvSpPr>
        <p:spPr/>
        <p:txBody>
          <a:bodyPr>
            <a:normAutofit fontScale="90000"/>
          </a:bodyPr>
          <a:lstStyle/>
          <a:p>
            <a:r>
              <a:rPr lang="en-US" dirty="0"/>
              <a:t>SCHOOL OF PUBLIC HEALTH QUESTIONS</a:t>
            </a:r>
          </a:p>
        </p:txBody>
      </p:sp>
      <p:pic>
        <p:nvPicPr>
          <p:cNvPr id="13" name="Picture 12">
            <a:extLst>
              <a:ext uri="{FF2B5EF4-FFF2-40B4-BE49-F238E27FC236}">
                <a16:creationId xmlns:a16="http://schemas.microsoft.com/office/drawing/2014/main" id="{11D553F8-19F1-4A78-A215-D27CFAFD72CB}"/>
              </a:ext>
            </a:extLst>
          </p:cNvPr>
          <p:cNvPicPr>
            <a:picLocks noChangeAspect="1"/>
          </p:cNvPicPr>
          <p:nvPr/>
        </p:nvPicPr>
        <p:blipFill>
          <a:blip r:embed="rId3"/>
          <a:stretch>
            <a:fillRect/>
          </a:stretch>
        </p:blipFill>
        <p:spPr>
          <a:xfrm>
            <a:off x="5783874" y="488555"/>
            <a:ext cx="5719868" cy="5820082"/>
          </a:xfrm>
          <a:prstGeom prst="rect">
            <a:avLst/>
          </a:prstGeom>
        </p:spPr>
      </p:pic>
    </p:spTree>
    <p:extLst>
      <p:ext uri="{BB962C8B-B14F-4D97-AF65-F5344CB8AC3E}">
        <p14:creationId xmlns:p14="http://schemas.microsoft.com/office/powerpoint/2010/main" val="1229414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4980579" y="1088778"/>
            <a:ext cx="5490776" cy="5769222"/>
          </a:xfrm>
          <a:ln>
            <a:noFill/>
          </a:ln>
        </p:spPr>
      </p:pic>
      <p:sp>
        <p:nvSpPr>
          <p:cNvPr id="3" name="Text Placeholder 2"/>
          <p:cNvSpPr>
            <a:spLocks noGrp="1"/>
          </p:cNvSpPr>
          <p:nvPr>
            <p:ph type="body" idx="1"/>
          </p:nvPr>
        </p:nvSpPr>
        <p:spPr>
          <a:xfrm>
            <a:off x="569468" y="1870534"/>
            <a:ext cx="4081189" cy="4146808"/>
          </a:xfrm>
        </p:spPr>
        <p:txBody>
          <a:bodyPr/>
          <a:lstStyle/>
          <a:p>
            <a:pPr>
              <a:lnSpc>
                <a:spcPct val="100000"/>
              </a:lnSpc>
            </a:pPr>
            <a:r>
              <a:rPr lang="en-US" sz="1550" b="1" dirty="0">
                <a:solidFill>
                  <a:schemeClr val="tx1">
                    <a:lumMod val="50000"/>
                  </a:schemeClr>
                </a:solidFill>
              </a:rPr>
              <a:t>If you are an Honor’s College student, we ask that you put this information in the Explanatory Notes section.  You should also </a:t>
            </a:r>
            <a:r>
              <a:rPr lang="en-US" sz="1550" dirty="0">
                <a:solidFill>
                  <a:schemeClr val="tx1">
                    <a:lumMod val="50000"/>
                  </a:schemeClr>
                </a:solidFill>
              </a:rPr>
              <a:t> </a:t>
            </a:r>
            <a:r>
              <a:rPr lang="en-US" sz="1550" b="1" dirty="0">
                <a:solidFill>
                  <a:schemeClr val="tx1">
                    <a:lumMod val="50000"/>
                  </a:schemeClr>
                </a:solidFill>
              </a:rPr>
              <a:t>email Jaclyn Levesque at the email address shown.</a:t>
            </a:r>
          </a:p>
          <a:p>
            <a:pPr>
              <a:lnSpc>
                <a:spcPct val="100000"/>
              </a:lnSpc>
            </a:pPr>
            <a:r>
              <a:rPr lang="en-US" sz="1550" dirty="0">
                <a:solidFill>
                  <a:schemeClr val="tx1">
                    <a:lumMod val="50000"/>
                  </a:schemeClr>
                </a:solidFill>
              </a:rPr>
              <a:t>Additional information you can add in the Explanatory Notes: </a:t>
            </a:r>
          </a:p>
          <a:p>
            <a:pPr marL="285750" indent="-285750">
              <a:lnSpc>
                <a:spcPct val="100000"/>
              </a:lnSpc>
              <a:buFont typeface="Arial" panose="020B0604020202020204" pitchFamily="34" charset="0"/>
              <a:buChar char="•"/>
            </a:pPr>
            <a:r>
              <a:rPr lang="en-US" sz="1550" dirty="0">
                <a:solidFill>
                  <a:schemeClr val="tx1">
                    <a:lumMod val="50000"/>
                  </a:schemeClr>
                </a:solidFill>
              </a:rPr>
              <a:t>If you will be moving in the middle of the spring semester.  Be sure to indicate that here.  </a:t>
            </a:r>
          </a:p>
          <a:p>
            <a:pPr marL="285750" indent="-285750">
              <a:lnSpc>
                <a:spcPct val="100000"/>
              </a:lnSpc>
              <a:buFont typeface="Arial" panose="020B0604020202020204" pitchFamily="34" charset="0"/>
              <a:buChar char="•"/>
            </a:pPr>
            <a:r>
              <a:rPr lang="en-US" sz="1550" dirty="0">
                <a:solidFill>
                  <a:schemeClr val="tx1">
                    <a:lumMod val="50000"/>
                  </a:schemeClr>
                </a:solidFill>
              </a:rPr>
              <a:t>If you are taking courses at another University during the Winter semester – which ones are you taking and where?  (ex: PSY 101 at ECC, for example)</a:t>
            </a:r>
          </a:p>
          <a:p>
            <a:pPr marL="285750" indent="-285750">
              <a:lnSpc>
                <a:spcPct val="100000"/>
              </a:lnSpc>
              <a:buFont typeface="Arial" panose="020B0604020202020204" pitchFamily="34" charset="0"/>
              <a:buChar char="•"/>
            </a:pPr>
            <a:r>
              <a:rPr lang="en-US" sz="1550" dirty="0">
                <a:solidFill>
                  <a:schemeClr val="tx1">
                    <a:lumMod val="50000"/>
                  </a:schemeClr>
                </a:solidFill>
              </a:rPr>
              <a:t>If you will be studying abroad or perhaps taking a leave of absence in the spring semester, indicate how we can reach you.</a:t>
            </a:r>
          </a:p>
        </p:txBody>
      </p:sp>
      <p:sp>
        <p:nvSpPr>
          <p:cNvPr id="7" name="Title 3"/>
          <p:cNvSpPr>
            <a:spLocks noGrp="1"/>
          </p:cNvSpPr>
          <p:nvPr>
            <p:ph type="title"/>
          </p:nvPr>
        </p:nvSpPr>
        <p:spPr>
          <a:xfrm>
            <a:off x="569469" y="1002104"/>
            <a:ext cx="4531638" cy="868430"/>
          </a:xfrm>
        </p:spPr>
        <p:txBody>
          <a:bodyPr>
            <a:normAutofit fontScale="90000"/>
          </a:bodyPr>
          <a:lstStyle/>
          <a:p>
            <a:r>
              <a:rPr lang="en-US" dirty="0"/>
              <a:t>SCHOOL OF PUBLIC HEALTH QUESTIONS</a:t>
            </a:r>
          </a:p>
        </p:txBody>
      </p:sp>
    </p:spTree>
    <p:extLst>
      <p:ext uri="{BB962C8B-B14F-4D97-AF65-F5344CB8AC3E}">
        <p14:creationId xmlns:p14="http://schemas.microsoft.com/office/powerpoint/2010/main" val="1938922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35288" y="4582882"/>
            <a:ext cx="6725265" cy="1414796"/>
          </a:xfrm>
        </p:spPr>
        <p:txBody>
          <a:bodyPr/>
          <a:lstStyle/>
          <a:p>
            <a:pPr algn="ctr"/>
            <a:r>
              <a:rPr lang="en-US" b="1" dirty="0">
                <a:solidFill>
                  <a:srgbClr val="002060"/>
                </a:solidFill>
              </a:rPr>
              <a:t>This section can be left blank.</a:t>
            </a:r>
          </a:p>
          <a:p>
            <a:pPr algn="ctr"/>
            <a:r>
              <a:rPr lang="en-US" b="1" dirty="0">
                <a:solidFill>
                  <a:srgbClr val="002060"/>
                </a:solidFill>
              </a:rPr>
              <a:t>Information put here is NOT required and will NOT be reviewed.</a:t>
            </a:r>
          </a:p>
        </p:txBody>
      </p:sp>
      <p:sp>
        <p:nvSpPr>
          <p:cNvPr id="4" name="Title 3"/>
          <p:cNvSpPr>
            <a:spLocks noGrp="1"/>
          </p:cNvSpPr>
          <p:nvPr>
            <p:ph type="title"/>
          </p:nvPr>
        </p:nvSpPr>
        <p:spPr>
          <a:xfrm>
            <a:off x="569469" y="982440"/>
            <a:ext cx="4531638" cy="868430"/>
          </a:xfrm>
        </p:spPr>
        <p:txBody>
          <a:bodyPr>
            <a:normAutofit fontScale="90000"/>
          </a:bodyPr>
          <a:lstStyle/>
          <a:p>
            <a:r>
              <a:rPr lang="en-US" dirty="0"/>
              <a:t>EMPLOYMENT HISTORY</a:t>
            </a:r>
          </a:p>
        </p:txBody>
      </p:sp>
      <p:pic>
        <p:nvPicPr>
          <p:cNvPr id="8" name="Picture Placeholder 7"/>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2013458" y="1966804"/>
            <a:ext cx="7917123" cy="2500144"/>
          </a:xfrm>
          <a:ln>
            <a:noFill/>
          </a:ln>
        </p:spPr>
      </p:pic>
    </p:spTree>
    <p:extLst>
      <p:ext uri="{BB962C8B-B14F-4D97-AF65-F5344CB8AC3E}">
        <p14:creationId xmlns:p14="http://schemas.microsoft.com/office/powerpoint/2010/main" val="1415247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68827" y="958253"/>
            <a:ext cx="10515600" cy="8684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WHERE CAN I FIND THE APPLICATION?</a:t>
            </a:r>
          </a:p>
        </p:txBody>
      </p:sp>
      <p:sp>
        <p:nvSpPr>
          <p:cNvPr id="5" name="Text Placeholder 1"/>
          <p:cNvSpPr txBox="1">
            <a:spLocks/>
          </p:cNvSpPr>
          <p:nvPr/>
        </p:nvSpPr>
        <p:spPr>
          <a:xfrm>
            <a:off x="463746" y="2085476"/>
            <a:ext cx="10201935" cy="1166243"/>
          </a:xfrm>
          <a:prstGeom prst="rect">
            <a:avLst/>
          </a:prstGeom>
        </p:spPr>
        <p:txBody>
          <a:bodyPr vert="horz" lIns="91440" tIns="45720" rIns="91440" bIns="45720" rtlCol="0" anchor="t">
            <a:noAutofit/>
          </a:bodyPr>
          <a:lstStyle>
            <a:lvl1pPr marL="0" indent="0" algn="l" defTabSz="914400" rtl="0" eaLnBrk="1" latinLnBrk="0" hangingPunct="1">
              <a:lnSpc>
                <a:spcPts val="2600"/>
              </a:lnSpc>
              <a:spcBef>
                <a:spcPts val="1000"/>
              </a:spcBef>
              <a:buClr>
                <a:srgbClr val="005BBB"/>
              </a:buClr>
              <a:buFont typeface="Arial" panose="020B0604020202020204" pitchFamily="34" charset="0"/>
              <a:buNone/>
              <a:defRPr sz="1800" b="0" i="0" kern="1200" spc="-50" baseline="0">
                <a:solidFill>
                  <a:srgbClr val="828383"/>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dirty="0">
                <a:solidFill>
                  <a:schemeClr val="tx1">
                    <a:lumMod val="50000"/>
                  </a:schemeClr>
                </a:solidFill>
                <a:latin typeface="Arial"/>
                <a:cs typeface="Arial"/>
              </a:rPr>
              <a:t>The application can be found online through this link:  </a:t>
            </a:r>
            <a:endParaRPr lang="en-US" dirty="0">
              <a:latin typeface="Arial" panose="020B0604020202020204"/>
            </a:endParaRPr>
          </a:p>
          <a:p>
            <a:r>
              <a:rPr lang="en-US" dirty="0">
                <a:latin typeface="Arial"/>
                <a:cs typeface="Arial"/>
                <a:hlinkClick r:id="rId3"/>
              </a:rPr>
              <a:t>https://grad.buffalo.edu/programs/occupational-science-bs-occupational-therapy-ms.html</a:t>
            </a:r>
            <a:endParaRPr lang="en-US">
              <a:cs typeface="Arial"/>
            </a:endParaRPr>
          </a:p>
          <a:p>
            <a:endParaRPr lang="en-US" dirty="0"/>
          </a:p>
        </p:txBody>
      </p:sp>
    </p:spTree>
    <p:extLst>
      <p:ext uri="{BB962C8B-B14F-4D97-AF65-F5344CB8AC3E}">
        <p14:creationId xmlns:p14="http://schemas.microsoft.com/office/powerpoint/2010/main" val="832364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4685346" y="2081108"/>
            <a:ext cx="7088651" cy="3356131"/>
          </a:xfrm>
          <a:ln>
            <a:noFill/>
          </a:ln>
        </p:spPr>
      </p:pic>
      <p:sp>
        <p:nvSpPr>
          <p:cNvPr id="3" name="Text Placeholder 2"/>
          <p:cNvSpPr>
            <a:spLocks noGrp="1"/>
          </p:cNvSpPr>
          <p:nvPr>
            <p:ph type="body" idx="1"/>
          </p:nvPr>
        </p:nvSpPr>
        <p:spPr/>
        <p:txBody>
          <a:bodyPr/>
          <a:lstStyle/>
          <a:p>
            <a:r>
              <a:rPr lang="en-US" dirty="0">
                <a:solidFill>
                  <a:schemeClr val="tx1">
                    <a:lumMod val="50000"/>
                  </a:schemeClr>
                </a:solidFill>
              </a:rPr>
              <a:t>This section is NOT required to be completed. HOWEVER, the Department may refer back to it if there are scholarship opportunities in the future.  </a:t>
            </a:r>
          </a:p>
          <a:p>
            <a:r>
              <a:rPr lang="en-US" dirty="0">
                <a:solidFill>
                  <a:schemeClr val="tx1">
                    <a:lumMod val="50000"/>
                  </a:schemeClr>
                </a:solidFill>
              </a:rPr>
              <a:t>You </a:t>
            </a:r>
            <a:r>
              <a:rPr lang="en-US" i="1" dirty="0">
                <a:solidFill>
                  <a:schemeClr val="tx1">
                    <a:lumMod val="50000"/>
                  </a:schemeClr>
                </a:solidFill>
              </a:rPr>
              <a:t>can</a:t>
            </a:r>
            <a:r>
              <a:rPr lang="en-US" dirty="0">
                <a:solidFill>
                  <a:schemeClr val="tx1">
                    <a:lumMod val="50000"/>
                  </a:schemeClr>
                </a:solidFill>
              </a:rPr>
              <a:t> complete this section but it is NOT required.</a:t>
            </a:r>
          </a:p>
          <a:p>
            <a:r>
              <a:rPr lang="en-US" dirty="0">
                <a:solidFill>
                  <a:schemeClr val="tx1">
                    <a:lumMod val="50000"/>
                  </a:schemeClr>
                </a:solidFill>
              </a:rPr>
              <a:t>If you want us to know about any activities you have taken part in, we ask that you talk about that in your personal statement.</a:t>
            </a:r>
          </a:p>
        </p:txBody>
      </p:sp>
      <p:sp>
        <p:nvSpPr>
          <p:cNvPr id="4" name="Title 3"/>
          <p:cNvSpPr>
            <a:spLocks noGrp="1"/>
          </p:cNvSpPr>
          <p:nvPr>
            <p:ph type="title"/>
          </p:nvPr>
        </p:nvSpPr>
        <p:spPr>
          <a:xfrm>
            <a:off x="566928" y="1143001"/>
            <a:ext cx="4531638" cy="868430"/>
          </a:xfrm>
        </p:spPr>
        <p:txBody>
          <a:bodyPr>
            <a:normAutofit fontScale="90000"/>
          </a:bodyPr>
          <a:lstStyle/>
          <a:p>
            <a:r>
              <a:rPr lang="en-US" dirty="0"/>
              <a:t>ACTIVITIES AND DISTINCTIONS</a:t>
            </a:r>
          </a:p>
        </p:txBody>
      </p:sp>
    </p:spTree>
    <p:extLst>
      <p:ext uri="{BB962C8B-B14F-4D97-AF65-F5344CB8AC3E}">
        <p14:creationId xmlns:p14="http://schemas.microsoft.com/office/powerpoint/2010/main" val="2920290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2694041" y="1929132"/>
            <a:ext cx="6833418" cy="3231604"/>
          </a:xfrm>
          <a:ln>
            <a:noFill/>
          </a:ln>
        </p:spPr>
      </p:pic>
      <p:sp>
        <p:nvSpPr>
          <p:cNvPr id="3" name="Text Placeholder 2"/>
          <p:cNvSpPr>
            <a:spLocks noGrp="1"/>
          </p:cNvSpPr>
          <p:nvPr>
            <p:ph type="body" idx="1"/>
          </p:nvPr>
        </p:nvSpPr>
        <p:spPr>
          <a:xfrm>
            <a:off x="2800095" y="5299587"/>
            <a:ext cx="6727364" cy="1278194"/>
          </a:xfrm>
        </p:spPr>
        <p:txBody>
          <a:bodyPr/>
          <a:lstStyle/>
          <a:p>
            <a:pPr algn="ctr"/>
            <a:r>
              <a:rPr lang="en-US" b="1" dirty="0">
                <a:solidFill>
                  <a:srgbClr val="002060"/>
                </a:solidFill>
              </a:rPr>
              <a:t>Letters of recommendation are NOT required, do NOT enhance your application and will NOT be reviewed.</a:t>
            </a:r>
          </a:p>
          <a:p>
            <a:pPr algn="ctr"/>
            <a:r>
              <a:rPr lang="en-US" b="1" dirty="0">
                <a:solidFill>
                  <a:srgbClr val="002060"/>
                </a:solidFill>
              </a:rPr>
              <a:t>Leave this section BLANK.</a:t>
            </a:r>
          </a:p>
        </p:txBody>
      </p:sp>
      <p:sp>
        <p:nvSpPr>
          <p:cNvPr id="4" name="Title 3"/>
          <p:cNvSpPr>
            <a:spLocks noGrp="1"/>
          </p:cNvSpPr>
          <p:nvPr>
            <p:ph type="title"/>
          </p:nvPr>
        </p:nvSpPr>
        <p:spPr>
          <a:xfrm>
            <a:off x="292869" y="921851"/>
            <a:ext cx="4531638" cy="868430"/>
          </a:xfrm>
        </p:spPr>
        <p:txBody>
          <a:bodyPr/>
          <a:lstStyle/>
          <a:p>
            <a:r>
              <a:rPr lang="en-US" dirty="0"/>
              <a:t>RECOMMENDATIONS</a:t>
            </a:r>
          </a:p>
        </p:txBody>
      </p:sp>
    </p:spTree>
    <p:extLst>
      <p:ext uri="{BB962C8B-B14F-4D97-AF65-F5344CB8AC3E}">
        <p14:creationId xmlns:p14="http://schemas.microsoft.com/office/powerpoint/2010/main" val="1135637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4651770" y="1101213"/>
            <a:ext cx="6783151" cy="5756787"/>
          </a:xfrm>
          <a:ln>
            <a:noFill/>
          </a:ln>
        </p:spPr>
      </p:pic>
      <p:sp>
        <p:nvSpPr>
          <p:cNvPr id="3" name="Text Placeholder 2"/>
          <p:cNvSpPr>
            <a:spLocks noGrp="1"/>
          </p:cNvSpPr>
          <p:nvPr>
            <p:ph type="body" idx="1"/>
          </p:nvPr>
        </p:nvSpPr>
        <p:spPr>
          <a:xfrm>
            <a:off x="566928" y="2617924"/>
            <a:ext cx="4002532" cy="2768327"/>
          </a:xfrm>
        </p:spPr>
        <p:txBody>
          <a:bodyPr/>
          <a:lstStyle/>
          <a:p>
            <a:r>
              <a:rPr lang="en-US" dirty="0">
                <a:solidFill>
                  <a:srgbClr val="002060"/>
                </a:solidFill>
              </a:rPr>
              <a:t>Your electronic signature is required prior to submitting your application.</a:t>
            </a:r>
          </a:p>
        </p:txBody>
      </p:sp>
      <p:sp>
        <p:nvSpPr>
          <p:cNvPr id="4" name="Title 3"/>
          <p:cNvSpPr>
            <a:spLocks noGrp="1"/>
          </p:cNvSpPr>
          <p:nvPr>
            <p:ph type="title"/>
          </p:nvPr>
        </p:nvSpPr>
        <p:spPr>
          <a:xfrm>
            <a:off x="566928" y="1562542"/>
            <a:ext cx="4531638" cy="868430"/>
          </a:xfrm>
        </p:spPr>
        <p:txBody>
          <a:bodyPr/>
          <a:lstStyle/>
          <a:p>
            <a:r>
              <a:rPr lang="en-US" dirty="0"/>
              <a:t>SIGNATURE</a:t>
            </a:r>
          </a:p>
        </p:txBody>
      </p:sp>
    </p:spTree>
    <p:extLst>
      <p:ext uri="{BB962C8B-B14F-4D97-AF65-F5344CB8AC3E}">
        <p14:creationId xmlns:p14="http://schemas.microsoft.com/office/powerpoint/2010/main" val="3735906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4456426" y="1442642"/>
            <a:ext cx="7735574" cy="4382051"/>
          </a:xfrm>
          <a:ln>
            <a:noFill/>
          </a:ln>
        </p:spPr>
      </p:pic>
      <p:sp>
        <p:nvSpPr>
          <p:cNvPr id="3" name="Text Placeholder 2"/>
          <p:cNvSpPr>
            <a:spLocks noGrp="1"/>
          </p:cNvSpPr>
          <p:nvPr>
            <p:ph type="body" idx="1"/>
          </p:nvPr>
        </p:nvSpPr>
        <p:spPr>
          <a:xfrm>
            <a:off x="323663" y="2035152"/>
            <a:ext cx="4002532" cy="2768327"/>
          </a:xfrm>
        </p:spPr>
        <p:txBody>
          <a:bodyPr/>
          <a:lstStyle/>
          <a:p>
            <a:r>
              <a:rPr lang="en-US" sz="1700" dirty="0">
                <a:solidFill>
                  <a:srgbClr val="002060"/>
                </a:solidFill>
              </a:rPr>
              <a:t>You will then reach the end of your application.  </a:t>
            </a:r>
          </a:p>
          <a:p>
            <a:r>
              <a:rPr lang="en-US" sz="1700" dirty="0">
                <a:solidFill>
                  <a:srgbClr val="002060"/>
                </a:solidFill>
              </a:rPr>
              <a:t>We encourage you to review your application prior to submitting it.</a:t>
            </a:r>
          </a:p>
          <a:p>
            <a:r>
              <a:rPr lang="en-US" sz="1700" dirty="0">
                <a:solidFill>
                  <a:srgbClr val="002060"/>
                </a:solidFill>
              </a:rPr>
              <a:t>Once you feel you have completed everything, you can click “Submit Application”.  </a:t>
            </a:r>
          </a:p>
          <a:p>
            <a:r>
              <a:rPr lang="en-US" sz="1700" dirty="0">
                <a:solidFill>
                  <a:srgbClr val="002060"/>
                </a:solidFill>
              </a:rPr>
              <a:t>If you want to come back to it on another day, select “Save for Later”.  </a:t>
            </a:r>
          </a:p>
          <a:p>
            <a:r>
              <a:rPr lang="en-US" sz="1700" dirty="0">
                <a:solidFill>
                  <a:srgbClr val="002060"/>
                </a:solidFill>
              </a:rPr>
              <a:t>Be sure to save your log in information!</a:t>
            </a:r>
          </a:p>
        </p:txBody>
      </p:sp>
      <p:sp>
        <p:nvSpPr>
          <p:cNvPr id="4" name="Title 3"/>
          <p:cNvSpPr>
            <a:spLocks noGrp="1"/>
          </p:cNvSpPr>
          <p:nvPr>
            <p:ph type="title"/>
          </p:nvPr>
        </p:nvSpPr>
        <p:spPr>
          <a:xfrm>
            <a:off x="323663" y="1173383"/>
            <a:ext cx="4531638" cy="868430"/>
          </a:xfrm>
        </p:spPr>
        <p:txBody>
          <a:bodyPr/>
          <a:lstStyle/>
          <a:p>
            <a:r>
              <a:rPr lang="en-US" dirty="0"/>
              <a:t>REVIEW &amp; SUBMIT</a:t>
            </a:r>
          </a:p>
        </p:txBody>
      </p:sp>
    </p:spTree>
    <p:extLst>
      <p:ext uri="{BB962C8B-B14F-4D97-AF65-F5344CB8AC3E}">
        <p14:creationId xmlns:p14="http://schemas.microsoft.com/office/powerpoint/2010/main" val="1777236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1052" y="1459576"/>
            <a:ext cx="6638544" cy="4942252"/>
          </a:xfrm>
        </p:spPr>
        <p:txBody>
          <a:bodyPr vert="horz" lIns="0" tIns="45720" rIns="91440" bIns="45720" rtlCol="0" anchor="t">
            <a:normAutofit lnSpcReduction="10000"/>
          </a:bodyPr>
          <a:lstStyle/>
          <a:p>
            <a:endParaRPr lang="en-US" sz="2000" dirty="0">
              <a:solidFill>
                <a:schemeClr val="tx1">
                  <a:lumMod val="50000"/>
                </a:schemeClr>
              </a:solidFill>
            </a:endParaRPr>
          </a:p>
          <a:p>
            <a:pPr marL="342900" indent="-342900">
              <a:buFont typeface="Arial" panose="020B0604020202020204" pitchFamily="34" charset="0"/>
              <a:buChar char="•"/>
            </a:pPr>
            <a:r>
              <a:rPr lang="en-US" sz="2000" dirty="0">
                <a:solidFill>
                  <a:schemeClr val="tx1">
                    <a:lumMod val="50000"/>
                  </a:schemeClr>
                </a:solidFill>
              </a:rPr>
              <a:t>Be sure to </a:t>
            </a:r>
            <a:r>
              <a:rPr lang="en-US" sz="2000" b="1" dirty="0">
                <a:solidFill>
                  <a:schemeClr val="tx1">
                    <a:lumMod val="50000"/>
                  </a:schemeClr>
                </a:solidFill>
              </a:rPr>
              <a:t>review</a:t>
            </a:r>
            <a:r>
              <a:rPr lang="en-US" sz="2000" dirty="0">
                <a:solidFill>
                  <a:schemeClr val="tx1">
                    <a:lumMod val="50000"/>
                  </a:schemeClr>
                </a:solidFill>
              </a:rPr>
              <a:t> your application and that it is filled in </a:t>
            </a:r>
            <a:r>
              <a:rPr lang="en-US" sz="2000" u="sng" dirty="0">
                <a:solidFill>
                  <a:schemeClr val="tx1">
                    <a:lumMod val="50000"/>
                  </a:schemeClr>
                </a:solidFill>
              </a:rPr>
              <a:t>completely</a:t>
            </a:r>
            <a:r>
              <a:rPr lang="en-US" sz="2000" dirty="0">
                <a:solidFill>
                  <a:schemeClr val="tx1">
                    <a:lumMod val="50000"/>
                  </a:schemeClr>
                </a:solidFill>
              </a:rPr>
              <a:t> before you submit it.</a:t>
            </a:r>
          </a:p>
          <a:p>
            <a:pPr marL="342900" indent="-342900">
              <a:buFont typeface="Arial" panose="020B0604020202020204" pitchFamily="34" charset="0"/>
              <a:buChar char="•"/>
            </a:pPr>
            <a:r>
              <a:rPr lang="en-US" sz="2000" b="1" dirty="0">
                <a:solidFill>
                  <a:schemeClr val="tx1">
                    <a:lumMod val="50000"/>
                  </a:schemeClr>
                </a:solidFill>
              </a:rPr>
              <a:t>Partially completed applications will not be evaluated</a:t>
            </a:r>
            <a:r>
              <a:rPr lang="en-US" sz="2000" dirty="0">
                <a:solidFill>
                  <a:schemeClr val="tx1">
                    <a:lumMod val="50000"/>
                  </a:schemeClr>
                </a:solidFill>
              </a:rPr>
              <a:t>.</a:t>
            </a:r>
          </a:p>
          <a:p>
            <a:pPr marL="342900" indent="-342900">
              <a:buFont typeface="Arial" panose="020B0604020202020204" pitchFamily="34" charset="0"/>
              <a:buChar char="•"/>
            </a:pPr>
            <a:r>
              <a:rPr lang="en-US" sz="2000" dirty="0">
                <a:solidFill>
                  <a:schemeClr val="tx1">
                    <a:lumMod val="50000"/>
                  </a:schemeClr>
                </a:solidFill>
              </a:rPr>
              <a:t>You may save your data and come back to finish completing your application at a different time.  BE SURE TO KEEP YOUR LOG IN INFORMATION.  </a:t>
            </a:r>
            <a:r>
              <a:rPr lang="en-US" sz="2000" b="1" dirty="0">
                <a:solidFill>
                  <a:schemeClr val="tx1">
                    <a:lumMod val="50000"/>
                  </a:schemeClr>
                </a:solidFill>
              </a:rPr>
              <a:t>MULTIPLE APPLICATIONS SEEN AS “IN PROCESS” WILL BE DELETED</a:t>
            </a:r>
            <a:r>
              <a:rPr lang="en-US" sz="2000" dirty="0">
                <a:solidFill>
                  <a:schemeClr val="tx1">
                    <a:lumMod val="50000"/>
                  </a:schemeClr>
                </a:solidFill>
              </a:rPr>
              <a:t>.</a:t>
            </a:r>
          </a:p>
          <a:p>
            <a:pPr marL="342900" indent="-342900">
              <a:buFont typeface="Arial" panose="020B0604020202020204" pitchFamily="34" charset="0"/>
              <a:buChar char="•"/>
            </a:pPr>
            <a:r>
              <a:rPr lang="en-US" sz="2000" dirty="0">
                <a:solidFill>
                  <a:schemeClr val="tx1">
                    <a:lumMod val="50000"/>
                  </a:schemeClr>
                </a:solidFill>
              </a:rPr>
              <a:t>Be sure to officially submit your application once complete.</a:t>
            </a:r>
          </a:p>
          <a:p>
            <a:pPr marL="342900" indent="-342900">
              <a:buFont typeface="Arial" panose="020B0604020202020204" pitchFamily="34" charset="0"/>
              <a:buChar char="•"/>
            </a:pPr>
            <a:r>
              <a:rPr lang="en-US" sz="2000" dirty="0">
                <a:solidFill>
                  <a:schemeClr val="tx1">
                    <a:lumMod val="50000"/>
                  </a:schemeClr>
                </a:solidFill>
              </a:rPr>
              <a:t>SAVED APPLICATIONS THAT ARE </a:t>
            </a:r>
            <a:r>
              <a:rPr lang="en-US" sz="2000" b="1" dirty="0">
                <a:solidFill>
                  <a:schemeClr val="tx1">
                    <a:lumMod val="50000"/>
                  </a:schemeClr>
                </a:solidFill>
              </a:rPr>
              <a:t>NOT SUBMITTED </a:t>
            </a:r>
            <a:r>
              <a:rPr lang="en-US" sz="2000" dirty="0">
                <a:solidFill>
                  <a:schemeClr val="tx1">
                    <a:lumMod val="50000"/>
                  </a:schemeClr>
                </a:solidFill>
              </a:rPr>
              <a:t>WILL </a:t>
            </a:r>
            <a:r>
              <a:rPr lang="en-US" sz="2000" b="1" dirty="0">
                <a:solidFill>
                  <a:schemeClr val="tx1">
                    <a:lumMod val="50000"/>
                  </a:schemeClr>
                </a:solidFill>
              </a:rPr>
              <a:t>NOT</a:t>
            </a:r>
            <a:r>
              <a:rPr lang="en-US" sz="2000" dirty="0">
                <a:solidFill>
                  <a:schemeClr val="tx1">
                    <a:lumMod val="50000"/>
                  </a:schemeClr>
                </a:solidFill>
              </a:rPr>
              <a:t> BE CONSIDERED.</a:t>
            </a:r>
          </a:p>
          <a:p>
            <a:pPr marL="342900" indent="-342900">
              <a:buFont typeface="Arial" panose="020B0604020202020204" pitchFamily="34" charset="0"/>
              <a:buChar char="•"/>
            </a:pPr>
            <a:r>
              <a:rPr lang="en-US" sz="2000" dirty="0">
                <a:solidFill>
                  <a:schemeClr val="tx1">
                    <a:lumMod val="50000"/>
                  </a:schemeClr>
                </a:solidFill>
              </a:rPr>
              <a:t>We are unable to make any changes to mistakes  that you make in your application.</a:t>
            </a:r>
          </a:p>
          <a:p>
            <a:pPr marL="342900" indent="-342900">
              <a:buFont typeface="Arial" panose="020B0604020202020204" pitchFamily="34" charset="0"/>
              <a:buChar char="•"/>
            </a:pPr>
            <a:endParaRPr lang="en-US" sz="2000" dirty="0">
              <a:solidFill>
                <a:schemeClr val="tx1">
                  <a:lumMod val="50000"/>
                </a:schemeClr>
              </a:solidFill>
            </a:endParaRPr>
          </a:p>
          <a:p>
            <a:pPr marL="342900" indent="-342900">
              <a:buFont typeface="Arial" panose="020B0604020202020204" pitchFamily="34" charset="0"/>
              <a:buChar char="•"/>
            </a:pPr>
            <a:endParaRPr lang="en-US" sz="2000" dirty="0"/>
          </a:p>
        </p:txBody>
      </p:sp>
      <p:sp>
        <p:nvSpPr>
          <p:cNvPr id="4" name="Title 3"/>
          <p:cNvSpPr>
            <a:spLocks noGrp="1"/>
          </p:cNvSpPr>
          <p:nvPr>
            <p:ph type="ctrTitle"/>
          </p:nvPr>
        </p:nvSpPr>
        <p:spPr>
          <a:xfrm>
            <a:off x="392897" y="1146533"/>
            <a:ext cx="6638544" cy="521017"/>
          </a:xfrm>
        </p:spPr>
        <p:txBody>
          <a:bodyPr>
            <a:noAutofit/>
          </a:bodyPr>
          <a:lstStyle/>
          <a:p>
            <a:pPr>
              <a:lnSpc>
                <a:spcPct val="100000"/>
              </a:lnSpc>
            </a:pPr>
            <a:r>
              <a:rPr lang="en-US" sz="3000" b="0" dirty="0"/>
              <a:t>SUBMITTING your application</a:t>
            </a:r>
          </a:p>
        </p:txBody>
      </p:sp>
    </p:spTree>
    <p:extLst>
      <p:ext uri="{BB962C8B-B14F-4D97-AF65-F5344CB8AC3E}">
        <p14:creationId xmlns:p14="http://schemas.microsoft.com/office/powerpoint/2010/main" val="3094302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1950093" y="2153894"/>
            <a:ext cx="7878056" cy="3153696"/>
          </a:xfrm>
          <a:ln>
            <a:noFill/>
          </a:ln>
        </p:spPr>
      </p:pic>
      <p:sp>
        <p:nvSpPr>
          <p:cNvPr id="3" name="Text Placeholder 2"/>
          <p:cNvSpPr>
            <a:spLocks noGrp="1"/>
          </p:cNvSpPr>
          <p:nvPr>
            <p:ph type="body" idx="1"/>
          </p:nvPr>
        </p:nvSpPr>
        <p:spPr>
          <a:xfrm>
            <a:off x="1714119" y="4926303"/>
            <a:ext cx="8727739" cy="1337187"/>
          </a:xfrm>
        </p:spPr>
        <p:txBody>
          <a:bodyPr/>
          <a:lstStyle/>
          <a:p>
            <a:pPr algn="ctr"/>
            <a:r>
              <a:rPr lang="en-US" dirty="0">
                <a:solidFill>
                  <a:srgbClr val="002060"/>
                </a:solidFill>
              </a:rPr>
              <a:t>Once you have submitted your application, you will be at the Review screen and it will look like this.</a:t>
            </a:r>
          </a:p>
          <a:p>
            <a:pPr algn="ctr"/>
            <a:r>
              <a:rPr lang="en-US" dirty="0">
                <a:solidFill>
                  <a:srgbClr val="002060"/>
                </a:solidFill>
              </a:rPr>
              <a:t>Simply click “Save for Later”.  </a:t>
            </a:r>
          </a:p>
        </p:txBody>
      </p:sp>
      <p:sp>
        <p:nvSpPr>
          <p:cNvPr id="4" name="Title 3"/>
          <p:cNvSpPr>
            <a:spLocks noGrp="1"/>
          </p:cNvSpPr>
          <p:nvPr>
            <p:ph type="title"/>
          </p:nvPr>
        </p:nvSpPr>
        <p:spPr>
          <a:xfrm>
            <a:off x="569469" y="1128148"/>
            <a:ext cx="4531638" cy="868430"/>
          </a:xfrm>
        </p:spPr>
        <p:txBody>
          <a:bodyPr/>
          <a:lstStyle/>
          <a:p>
            <a:r>
              <a:rPr lang="en-US" dirty="0"/>
              <a:t>REVIEW</a:t>
            </a:r>
          </a:p>
        </p:txBody>
      </p:sp>
      <p:sp>
        <p:nvSpPr>
          <p:cNvPr id="13" name="Oval 12"/>
          <p:cNvSpPr/>
          <p:nvPr/>
        </p:nvSpPr>
        <p:spPr>
          <a:xfrm>
            <a:off x="1950093" y="4070555"/>
            <a:ext cx="1540359" cy="678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98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2862" y="3257241"/>
            <a:ext cx="6638544" cy="521017"/>
          </a:xfrm>
        </p:spPr>
        <p:txBody>
          <a:bodyPr>
            <a:noAutofit/>
          </a:bodyPr>
          <a:lstStyle/>
          <a:p>
            <a:pPr>
              <a:lnSpc>
                <a:spcPct val="100000"/>
              </a:lnSpc>
            </a:pPr>
            <a:r>
              <a:rPr lang="en-US" sz="3000" b="0" dirty="0"/>
              <a:t>ADDITIONAL INFORMATION</a:t>
            </a:r>
            <a:br>
              <a:rPr lang="en-US" sz="3000" b="0" dirty="0"/>
            </a:br>
            <a:r>
              <a:rPr lang="en-US" sz="3000" b="0" dirty="0"/>
              <a:t>TO KNOW</a:t>
            </a:r>
          </a:p>
        </p:txBody>
      </p:sp>
    </p:spTree>
    <p:extLst>
      <p:ext uri="{BB962C8B-B14F-4D97-AF65-F5344CB8AC3E}">
        <p14:creationId xmlns:p14="http://schemas.microsoft.com/office/powerpoint/2010/main" val="803149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468" y="1320800"/>
            <a:ext cx="10515600" cy="716084"/>
          </a:xfrm>
        </p:spPr>
        <p:txBody>
          <a:bodyPr>
            <a:normAutofit/>
          </a:bodyPr>
          <a:lstStyle/>
          <a:p>
            <a:r>
              <a:rPr lang="en-US" sz="2500" dirty="0"/>
              <a:t>WHAT HAPPENS AFTER YOU SUBMIT YOUR APPLICATION</a:t>
            </a:r>
          </a:p>
        </p:txBody>
      </p:sp>
      <p:sp>
        <p:nvSpPr>
          <p:cNvPr id="4" name="Text Placeholder 3"/>
          <p:cNvSpPr>
            <a:spLocks noGrp="1"/>
          </p:cNvSpPr>
          <p:nvPr>
            <p:ph type="body" idx="10"/>
          </p:nvPr>
        </p:nvSpPr>
        <p:spPr>
          <a:xfrm>
            <a:off x="566928" y="2185416"/>
            <a:ext cx="10602517" cy="3732425"/>
          </a:xfrm>
        </p:spPr>
        <p:txBody>
          <a:bodyPr vert="horz" lIns="182880" tIns="45720" rIns="182880" bIns="45720" rtlCol="0" anchor="t">
            <a:noAutofit/>
          </a:bodyPr>
          <a:lstStyle/>
          <a:p>
            <a:r>
              <a:rPr lang="en-US" dirty="0">
                <a:solidFill>
                  <a:schemeClr val="tx1">
                    <a:lumMod val="50000"/>
                  </a:schemeClr>
                </a:solidFill>
              </a:rPr>
              <a:t>After you submit your application, you will be prompted to remit the </a:t>
            </a:r>
            <a:r>
              <a:rPr lang="en-US" b="1" dirty="0">
                <a:solidFill>
                  <a:schemeClr val="tx1">
                    <a:lumMod val="50000"/>
                  </a:schemeClr>
                </a:solidFill>
              </a:rPr>
              <a:t>$50 application fee</a:t>
            </a:r>
            <a:r>
              <a:rPr lang="en-US" dirty="0">
                <a:solidFill>
                  <a:schemeClr val="tx1">
                    <a:lumMod val="50000"/>
                  </a:schemeClr>
                </a:solidFill>
              </a:rPr>
              <a:t>.  There will be a link for you to click to remit payment.</a:t>
            </a:r>
          </a:p>
          <a:p>
            <a:r>
              <a:rPr lang="en-US" dirty="0">
                <a:solidFill>
                  <a:schemeClr val="tx1">
                    <a:lumMod val="50000"/>
                  </a:schemeClr>
                </a:solidFill>
              </a:rPr>
              <a:t>It can take anywhere from 2 – 24 hours for supplemental materials that you have uploaded to appear in your checklist.</a:t>
            </a:r>
          </a:p>
          <a:p>
            <a:endParaRPr lang="en-US" dirty="0">
              <a:solidFill>
                <a:schemeClr val="tx1">
                  <a:lumMod val="50000"/>
                </a:schemeClr>
              </a:solidFill>
              <a:latin typeface="Arial"/>
              <a:cs typeface="Arial"/>
            </a:endParaRPr>
          </a:p>
        </p:txBody>
      </p:sp>
    </p:spTree>
    <p:extLst>
      <p:ext uri="{BB962C8B-B14F-4D97-AF65-F5344CB8AC3E}">
        <p14:creationId xmlns:p14="http://schemas.microsoft.com/office/powerpoint/2010/main" val="383790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566928" y="1580101"/>
            <a:ext cx="10674813" cy="4134702"/>
          </a:xfrm>
        </p:spPr>
        <p:txBody>
          <a:bodyPr/>
          <a:lstStyle/>
          <a:p>
            <a:r>
              <a:rPr lang="en-US" dirty="0">
                <a:solidFill>
                  <a:schemeClr val="tx1">
                    <a:lumMod val="50000"/>
                  </a:schemeClr>
                </a:solidFill>
              </a:rPr>
              <a:t>12 prerequisites are required.</a:t>
            </a:r>
          </a:p>
          <a:p>
            <a:r>
              <a:rPr lang="en-US" dirty="0">
                <a:solidFill>
                  <a:schemeClr val="tx1">
                    <a:lumMod val="50000"/>
                  </a:schemeClr>
                </a:solidFill>
              </a:rPr>
              <a:t>Of those 12, 8 prerequisites MUST be completed before you apply.</a:t>
            </a:r>
          </a:p>
          <a:p>
            <a:r>
              <a:rPr lang="en-US" dirty="0">
                <a:solidFill>
                  <a:schemeClr val="tx1">
                    <a:lumMod val="50000"/>
                  </a:schemeClr>
                </a:solidFill>
              </a:rPr>
              <a:t>These 8 </a:t>
            </a:r>
            <a:r>
              <a:rPr lang="en-US" b="1" u="sng" dirty="0">
                <a:solidFill>
                  <a:schemeClr val="tx1">
                    <a:lumMod val="50000"/>
                  </a:schemeClr>
                </a:solidFill>
              </a:rPr>
              <a:t>must</a:t>
            </a:r>
            <a:r>
              <a:rPr lang="en-US" dirty="0">
                <a:solidFill>
                  <a:schemeClr val="tx1">
                    <a:lumMod val="50000"/>
                  </a:schemeClr>
                </a:solidFill>
              </a:rPr>
              <a:t> include:</a:t>
            </a:r>
          </a:p>
          <a:p>
            <a:pPr marL="1255713" lvl="2" indent="-342900" defTabSz="688975">
              <a:buFont typeface="Arial" panose="020B0604020202020204" pitchFamily="34" charset="0"/>
              <a:buChar char="•"/>
            </a:pPr>
            <a:r>
              <a:rPr lang="en-US" dirty="0">
                <a:solidFill>
                  <a:schemeClr val="tx1">
                    <a:lumMod val="50000"/>
                  </a:schemeClr>
                </a:solidFill>
              </a:rPr>
              <a:t>	ES 207 –Human Form/Function</a:t>
            </a:r>
          </a:p>
          <a:p>
            <a:pPr marL="1257277" lvl="2" indent="-342900" defTabSz="688975">
              <a:buFont typeface="Arial" panose="020B0604020202020204" pitchFamily="34" charset="0"/>
              <a:buChar char="•"/>
            </a:pPr>
            <a:r>
              <a:rPr lang="en-US" dirty="0">
                <a:solidFill>
                  <a:schemeClr val="tx1">
                    <a:lumMod val="50000"/>
                  </a:schemeClr>
                </a:solidFill>
              </a:rPr>
              <a:t>	OT 201 – Introduction to Occupational Therapy</a:t>
            </a:r>
          </a:p>
          <a:p>
            <a:pPr marL="1257277" lvl="2" indent="-342900" defTabSz="688975">
              <a:buFont typeface="Arial" panose="020B0604020202020204" pitchFamily="34" charset="0"/>
              <a:buChar char="•"/>
            </a:pPr>
            <a:r>
              <a:rPr lang="en-US" dirty="0">
                <a:solidFill>
                  <a:schemeClr val="tx1">
                    <a:lumMod val="50000"/>
                  </a:schemeClr>
                </a:solidFill>
              </a:rPr>
              <a:t>	PHY 101 – College Physics I</a:t>
            </a:r>
          </a:p>
          <a:p>
            <a:pPr marL="1257277" lvl="2" indent="-342900" defTabSz="688975">
              <a:buFont typeface="Arial" panose="020B0604020202020204" pitchFamily="34" charset="0"/>
              <a:buChar char="•"/>
            </a:pPr>
            <a:r>
              <a:rPr lang="en-US" dirty="0">
                <a:solidFill>
                  <a:schemeClr val="tx1">
                    <a:lumMod val="50000"/>
                  </a:schemeClr>
                </a:solidFill>
              </a:rPr>
              <a:t>	STA 119 (or PSY 207) – Statistical Methods</a:t>
            </a:r>
          </a:p>
          <a:p>
            <a:r>
              <a:rPr lang="en-US" dirty="0">
                <a:solidFill>
                  <a:schemeClr val="tx1">
                    <a:lumMod val="50000"/>
                  </a:schemeClr>
                </a:solidFill>
              </a:rPr>
              <a:t>Follow your advisor’s recommendations in determining your prerequisite course plan.</a:t>
            </a:r>
          </a:p>
          <a:p>
            <a:r>
              <a:rPr lang="en-US" dirty="0">
                <a:solidFill>
                  <a:schemeClr val="tx1">
                    <a:lumMod val="50000"/>
                  </a:schemeClr>
                </a:solidFill>
              </a:rPr>
              <a:t>Prerequisites taken over 5 years ago must be reviewed and approved by MaryAnn Venezia.  You will need to send her an email to tell her if any of your prerequisite courses are over 5 years old.</a:t>
            </a:r>
          </a:p>
          <a:p>
            <a:r>
              <a:rPr lang="en-US" dirty="0">
                <a:solidFill>
                  <a:schemeClr val="tx1">
                    <a:lumMod val="50000"/>
                  </a:schemeClr>
                </a:solidFill>
              </a:rPr>
              <a:t>If you are taking a prerequisite course outside of UB, be sure to let MaryAnn Venezia know.</a:t>
            </a:r>
          </a:p>
        </p:txBody>
      </p:sp>
      <p:sp>
        <p:nvSpPr>
          <p:cNvPr id="3" name="Title 2"/>
          <p:cNvSpPr>
            <a:spLocks noGrp="1"/>
          </p:cNvSpPr>
          <p:nvPr>
            <p:ph type="title"/>
          </p:nvPr>
        </p:nvSpPr>
        <p:spPr>
          <a:xfrm>
            <a:off x="566928" y="1041143"/>
            <a:ext cx="10515600" cy="538958"/>
          </a:xfrm>
        </p:spPr>
        <p:txBody>
          <a:bodyPr>
            <a:normAutofit/>
          </a:bodyPr>
          <a:lstStyle/>
          <a:p>
            <a:r>
              <a:rPr lang="en-US" sz="2700" dirty="0"/>
              <a:t>INFORMATION ON PREREQUISITES</a:t>
            </a:r>
          </a:p>
        </p:txBody>
      </p:sp>
    </p:spTree>
    <p:extLst>
      <p:ext uri="{BB962C8B-B14F-4D97-AF65-F5344CB8AC3E}">
        <p14:creationId xmlns:p14="http://schemas.microsoft.com/office/powerpoint/2010/main" val="2580258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8368" y="2325071"/>
            <a:ext cx="7311256" cy="3507771"/>
          </a:xfrm>
        </p:spPr>
        <p:txBody>
          <a:bodyPr>
            <a:normAutofit/>
          </a:bodyPr>
          <a:lstStyle/>
          <a:p>
            <a:r>
              <a:rPr lang="en-US" sz="2000" dirty="0">
                <a:solidFill>
                  <a:schemeClr val="tx1">
                    <a:lumMod val="50000"/>
                  </a:schemeClr>
                </a:solidFill>
              </a:rPr>
              <a:t>What does this mean?</a:t>
            </a:r>
          </a:p>
          <a:p>
            <a:pPr marL="342900" indent="-342900">
              <a:buFont typeface="Arial" panose="020B0604020202020204" pitchFamily="34" charset="0"/>
              <a:buChar char="•"/>
            </a:pPr>
            <a:r>
              <a:rPr lang="en-US" sz="2000" dirty="0">
                <a:solidFill>
                  <a:schemeClr val="tx1">
                    <a:lumMod val="50000"/>
                  </a:schemeClr>
                </a:solidFill>
              </a:rPr>
              <a:t>Articulation refers to the process of comparing the content of the courses that are transferred between educational institutions and deciding if they are equivalent.</a:t>
            </a:r>
          </a:p>
          <a:p>
            <a:pPr marL="342900" indent="-342900">
              <a:buFont typeface="Arial" panose="020B0604020202020204" pitchFamily="34" charset="0"/>
              <a:buChar char="•"/>
            </a:pPr>
            <a:r>
              <a:rPr lang="en-US" sz="2000" dirty="0">
                <a:solidFill>
                  <a:schemeClr val="tx1">
                    <a:lumMod val="50000"/>
                  </a:schemeClr>
                </a:solidFill>
              </a:rPr>
              <a:t>A course MUST be articulated through UB to be used as a prerequisite.</a:t>
            </a:r>
            <a:endParaRPr lang="en-US" sz="600" dirty="0">
              <a:solidFill>
                <a:schemeClr val="tx1">
                  <a:lumMod val="50000"/>
                </a:schemeClr>
              </a:solidFill>
            </a:endParaRPr>
          </a:p>
          <a:p>
            <a:pPr lvl="1"/>
            <a:r>
              <a:rPr lang="en-US" sz="1600" dirty="0">
                <a:solidFill>
                  <a:schemeClr val="tx1">
                    <a:lumMod val="50000"/>
                  </a:schemeClr>
                </a:solidFill>
              </a:rPr>
              <a:t>OR</a:t>
            </a:r>
          </a:p>
          <a:p>
            <a:pPr marL="342900" indent="-342900">
              <a:buFont typeface="Arial" panose="020B0604020202020204" pitchFamily="34" charset="0"/>
              <a:buChar char="•"/>
            </a:pPr>
            <a:r>
              <a:rPr lang="en-US" sz="2000" dirty="0">
                <a:solidFill>
                  <a:schemeClr val="tx1">
                    <a:lumMod val="50000"/>
                  </a:schemeClr>
                </a:solidFill>
              </a:rPr>
              <a:t>The syllabus must be reviewed and accepted for program credit.</a:t>
            </a:r>
          </a:p>
          <a:p>
            <a:pPr marL="342900" indent="-342900">
              <a:buFont typeface="Arial" panose="020B0604020202020204" pitchFamily="34" charset="0"/>
              <a:buChar char="•"/>
            </a:pPr>
            <a:endParaRPr lang="en-US" sz="2000" dirty="0"/>
          </a:p>
        </p:txBody>
      </p:sp>
      <p:sp>
        <p:nvSpPr>
          <p:cNvPr id="4" name="Title 3"/>
          <p:cNvSpPr>
            <a:spLocks noGrp="1"/>
          </p:cNvSpPr>
          <p:nvPr>
            <p:ph type="ctrTitle"/>
          </p:nvPr>
        </p:nvSpPr>
        <p:spPr>
          <a:xfrm>
            <a:off x="658368" y="1597866"/>
            <a:ext cx="6638544" cy="521017"/>
          </a:xfrm>
        </p:spPr>
        <p:txBody>
          <a:bodyPr>
            <a:noAutofit/>
          </a:bodyPr>
          <a:lstStyle/>
          <a:p>
            <a:pPr>
              <a:lnSpc>
                <a:spcPct val="100000"/>
              </a:lnSpc>
            </a:pPr>
            <a:r>
              <a:rPr lang="en-US" sz="3000" b="0" dirty="0"/>
              <a:t>TRANSFER COURSES:  ARTICULATING GRADES</a:t>
            </a:r>
          </a:p>
        </p:txBody>
      </p:sp>
    </p:spTree>
    <p:extLst>
      <p:ext uri="{BB962C8B-B14F-4D97-AF65-F5344CB8AC3E}">
        <p14:creationId xmlns:p14="http://schemas.microsoft.com/office/powerpoint/2010/main" val="25599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848" y="1355660"/>
            <a:ext cx="7239537" cy="5145740"/>
          </a:xfrm>
        </p:spPr>
        <p:txBody>
          <a:bodyPr vert="horz" lIns="0" tIns="45720" rIns="91440" bIns="45720" rtlCol="0" anchor="t">
            <a:normAutofit/>
          </a:bodyPr>
          <a:lstStyle/>
          <a:p>
            <a:endParaRPr lang="en-US" sz="2000" dirty="0"/>
          </a:p>
          <a:p>
            <a:pPr algn="ctr"/>
            <a:r>
              <a:rPr lang="en-US" sz="1900" dirty="0">
                <a:solidFill>
                  <a:schemeClr val="tx1">
                    <a:lumMod val="50000"/>
                  </a:schemeClr>
                </a:solidFill>
              </a:rPr>
              <a:t>It is important to </a:t>
            </a:r>
            <a:r>
              <a:rPr lang="en-US" sz="1900" b="1" dirty="0">
                <a:solidFill>
                  <a:schemeClr val="tx1">
                    <a:lumMod val="50000"/>
                  </a:schemeClr>
                </a:solidFill>
              </a:rPr>
              <a:t>read </a:t>
            </a:r>
            <a:r>
              <a:rPr lang="en-US" sz="1900" dirty="0">
                <a:solidFill>
                  <a:schemeClr val="tx1">
                    <a:lumMod val="50000"/>
                  </a:schemeClr>
                </a:solidFill>
              </a:rPr>
              <a:t>and </a:t>
            </a:r>
            <a:r>
              <a:rPr lang="en-US" sz="1900" b="1" dirty="0">
                <a:solidFill>
                  <a:schemeClr val="tx1">
                    <a:lumMod val="50000"/>
                  </a:schemeClr>
                </a:solidFill>
              </a:rPr>
              <a:t>understand </a:t>
            </a:r>
            <a:r>
              <a:rPr lang="en-US" sz="1900" dirty="0">
                <a:solidFill>
                  <a:schemeClr val="tx1">
                    <a:lumMod val="50000"/>
                  </a:schemeClr>
                </a:solidFill>
              </a:rPr>
              <a:t>the Technical Standards prior to applying to the Occupational Therapy program.</a:t>
            </a:r>
          </a:p>
          <a:p>
            <a:r>
              <a:rPr lang="en-US" sz="1900" dirty="0">
                <a:solidFill>
                  <a:schemeClr val="tx1">
                    <a:lumMod val="50000"/>
                  </a:schemeClr>
                </a:solidFill>
              </a:rPr>
              <a:t>You will need to sign and submit your understanding of the Technical Standards by uploading your signed document in your application.</a:t>
            </a:r>
          </a:p>
          <a:p>
            <a:r>
              <a:rPr lang="en-US" sz="1900" dirty="0">
                <a:solidFill>
                  <a:schemeClr val="tx1">
                    <a:lumMod val="50000"/>
                  </a:schemeClr>
                </a:solidFill>
              </a:rPr>
              <a:t>You can access this information in the Pre-Major Handbook which can be found online at:  </a:t>
            </a:r>
          </a:p>
          <a:p>
            <a:pPr algn="ctr"/>
            <a:r>
              <a:rPr lang="en-US" sz="1900" dirty="0">
                <a:hlinkClick r:id="rId3"/>
              </a:rPr>
              <a:t>https://sphhp.buffalo.edu/content/dam/sphhp/rehabilitation-science/ot-premajor-handbook.pdf</a:t>
            </a:r>
            <a:endParaRPr lang="en-US" sz="1900" dirty="0"/>
          </a:p>
          <a:p>
            <a:endParaRPr lang="en-US" sz="1400" dirty="0">
              <a:solidFill>
                <a:schemeClr val="tx1">
                  <a:lumMod val="50000"/>
                </a:schemeClr>
              </a:solidFill>
            </a:endParaRPr>
          </a:p>
          <a:p>
            <a:r>
              <a:rPr lang="en-US" sz="1400" b="1" dirty="0">
                <a:solidFill>
                  <a:schemeClr val="tx1">
                    <a:lumMod val="50000"/>
                  </a:schemeClr>
                </a:solidFill>
              </a:rPr>
              <a:t>Signing the Technical Standards form indicates that you have </a:t>
            </a:r>
            <a:r>
              <a:rPr lang="en-US" sz="1400" b="1" u="sng" dirty="0">
                <a:solidFill>
                  <a:schemeClr val="tx1">
                    <a:lumMod val="50000"/>
                  </a:schemeClr>
                </a:solidFill>
              </a:rPr>
              <a:t>read</a:t>
            </a:r>
            <a:r>
              <a:rPr lang="en-US" sz="1400" b="1" dirty="0">
                <a:solidFill>
                  <a:schemeClr val="tx1">
                    <a:lumMod val="50000"/>
                  </a:schemeClr>
                </a:solidFill>
              </a:rPr>
              <a:t> it and also indicates what level of accommodations, if any, that you require.  </a:t>
            </a:r>
            <a:endParaRPr lang="en-US" b="1">
              <a:solidFill>
                <a:schemeClr val="tx1">
                  <a:lumMod val="50000"/>
                </a:schemeClr>
              </a:solidFill>
            </a:endParaRPr>
          </a:p>
          <a:p>
            <a:r>
              <a:rPr lang="en-US" sz="1400" b="1" dirty="0">
                <a:solidFill>
                  <a:schemeClr val="tx1">
                    <a:lumMod val="50000"/>
                  </a:schemeClr>
                </a:solidFill>
              </a:rPr>
              <a:t>Your signature means that you also agree to the requirements listed on page four of the Technical Standards.</a:t>
            </a:r>
            <a:endParaRPr lang="en-US" b="1">
              <a:solidFill>
                <a:schemeClr val="tx1">
                  <a:lumMod val="50000"/>
                </a:schemeClr>
              </a:solidFill>
            </a:endParaRPr>
          </a:p>
          <a:p>
            <a:endParaRPr lang="en-US" sz="1300" b="1" dirty="0">
              <a:solidFill>
                <a:schemeClr val="tx1">
                  <a:lumMod val="50000"/>
                </a:schemeClr>
              </a:solidFill>
            </a:endParaRPr>
          </a:p>
        </p:txBody>
      </p:sp>
      <p:sp>
        <p:nvSpPr>
          <p:cNvPr id="4" name="Title 3"/>
          <p:cNvSpPr>
            <a:spLocks noGrp="1"/>
          </p:cNvSpPr>
          <p:nvPr>
            <p:ph type="ctrTitle"/>
          </p:nvPr>
        </p:nvSpPr>
        <p:spPr>
          <a:xfrm>
            <a:off x="335638" y="1095151"/>
            <a:ext cx="6638544" cy="521017"/>
          </a:xfrm>
        </p:spPr>
        <p:txBody>
          <a:bodyPr>
            <a:noAutofit/>
          </a:bodyPr>
          <a:lstStyle/>
          <a:p>
            <a:pPr>
              <a:lnSpc>
                <a:spcPct val="100000"/>
              </a:lnSpc>
            </a:pPr>
            <a:r>
              <a:rPr lang="en-US" sz="3000" b="0" dirty="0"/>
              <a:t>TECHNICAL STANDARDS	</a:t>
            </a:r>
          </a:p>
        </p:txBody>
      </p:sp>
    </p:spTree>
    <p:extLst>
      <p:ext uri="{BB962C8B-B14F-4D97-AF65-F5344CB8AC3E}">
        <p14:creationId xmlns:p14="http://schemas.microsoft.com/office/powerpoint/2010/main" val="1502513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8368" y="1751170"/>
            <a:ext cx="7212644" cy="4437529"/>
          </a:xfrm>
        </p:spPr>
        <p:txBody>
          <a:bodyPr>
            <a:normAutofit/>
          </a:bodyPr>
          <a:lstStyle/>
          <a:p>
            <a:endParaRPr lang="en-US" sz="900" dirty="0"/>
          </a:p>
          <a:p>
            <a:endParaRPr lang="en-US" sz="700" dirty="0">
              <a:solidFill>
                <a:schemeClr val="tx1">
                  <a:lumMod val="50000"/>
                </a:schemeClr>
              </a:solidFill>
            </a:endParaRPr>
          </a:p>
          <a:p>
            <a:pPr marL="800100" lvl="1" indent="-342900" algn="l">
              <a:buFont typeface="Arial" panose="020B0604020202020204" pitchFamily="34" charset="0"/>
              <a:buChar char="•"/>
            </a:pPr>
            <a:r>
              <a:rPr lang="en-US" sz="1800" dirty="0">
                <a:solidFill>
                  <a:schemeClr val="tx1">
                    <a:lumMod val="50000"/>
                  </a:schemeClr>
                </a:solidFill>
              </a:rPr>
              <a:t>You may repeat up to </a:t>
            </a:r>
            <a:r>
              <a:rPr lang="en-US" sz="1800" b="1" dirty="0">
                <a:solidFill>
                  <a:schemeClr val="tx1">
                    <a:lumMod val="50000"/>
                  </a:schemeClr>
                </a:solidFill>
              </a:rPr>
              <a:t>2</a:t>
            </a:r>
            <a:r>
              <a:rPr lang="en-US" sz="1800" dirty="0">
                <a:solidFill>
                  <a:schemeClr val="tx1">
                    <a:lumMod val="50000"/>
                  </a:schemeClr>
                </a:solidFill>
              </a:rPr>
              <a:t> prerequisite courses.</a:t>
            </a:r>
          </a:p>
          <a:p>
            <a:pPr marL="800100" lvl="1" indent="-342900" algn="l">
              <a:buFont typeface="Arial" panose="020B0604020202020204" pitchFamily="34" charset="0"/>
              <a:buChar char="•"/>
            </a:pPr>
            <a:r>
              <a:rPr lang="en-US" sz="1800" dirty="0">
                <a:solidFill>
                  <a:schemeClr val="tx1">
                    <a:lumMod val="50000"/>
                  </a:schemeClr>
                </a:solidFill>
              </a:rPr>
              <a:t>As stated in the UB Catalog, all second attempt grades will count as your official grade, </a:t>
            </a:r>
            <a:r>
              <a:rPr lang="en-US" sz="1800" b="1" dirty="0">
                <a:solidFill>
                  <a:schemeClr val="tx1">
                    <a:lumMod val="50000"/>
                  </a:schemeClr>
                </a:solidFill>
              </a:rPr>
              <a:t>regardless whether it is better or worse</a:t>
            </a:r>
            <a:r>
              <a:rPr lang="en-US" sz="1800" dirty="0">
                <a:solidFill>
                  <a:schemeClr val="tx1">
                    <a:lumMod val="50000"/>
                  </a:schemeClr>
                </a:solidFill>
              </a:rPr>
              <a:t>.  The second grade that you earn will be the one that we look at.</a:t>
            </a:r>
          </a:p>
          <a:p>
            <a:pPr marL="800100" lvl="1" indent="-342900" algn="l">
              <a:buFont typeface="Arial" panose="020B0604020202020204" pitchFamily="34" charset="0"/>
              <a:buChar char="•"/>
            </a:pPr>
            <a:r>
              <a:rPr lang="en-US" sz="1800" dirty="0">
                <a:solidFill>
                  <a:schemeClr val="tx1">
                    <a:lumMod val="50000"/>
                  </a:schemeClr>
                </a:solidFill>
              </a:rPr>
              <a:t>If you received lower than a C- in a course, but will be retaking the course this Spring, email us to let us know.  </a:t>
            </a:r>
          </a:p>
          <a:p>
            <a:pPr marL="800100" lvl="1" indent="-342900" algn="l">
              <a:buFont typeface="Arial" panose="020B0604020202020204" pitchFamily="34" charset="0"/>
              <a:buChar char="•"/>
            </a:pPr>
            <a:r>
              <a:rPr lang="en-US" sz="1800" dirty="0">
                <a:solidFill>
                  <a:schemeClr val="tx1">
                    <a:lumMod val="50000"/>
                  </a:schemeClr>
                </a:solidFill>
              </a:rPr>
              <a:t>To learn more about the repeat policy on courses, click this link:</a:t>
            </a:r>
          </a:p>
          <a:p>
            <a:pPr lvl="2" algn="l"/>
            <a:r>
              <a:rPr lang="en-US" dirty="0">
                <a:solidFill>
                  <a:srgbClr val="333399"/>
                </a:solidFill>
                <a:sym typeface="Wingdings" pitchFamily="2" charset="2"/>
                <a:hlinkClick r:id="rId3"/>
              </a:rPr>
              <a:t>https://catalog.buffalo.edu/policies/repeat.html</a:t>
            </a:r>
            <a:endParaRPr lang="en-US" dirty="0">
              <a:solidFill>
                <a:srgbClr val="333399"/>
              </a:solidFill>
              <a:sym typeface="Wingdings" pitchFamily="2" charset="2"/>
            </a:endParaRPr>
          </a:p>
          <a:p>
            <a:pPr lvl="2" algn="l"/>
            <a:endParaRPr lang="en-US" sz="2000" dirty="0"/>
          </a:p>
          <a:p>
            <a:pPr marL="800100" lvl="1" indent="-342900" algn="l">
              <a:buFont typeface="Arial" panose="020B0604020202020204" pitchFamily="34" charset="0"/>
              <a:buChar char="•"/>
            </a:pPr>
            <a:endParaRPr lang="en-US" sz="1200" dirty="0"/>
          </a:p>
          <a:p>
            <a:pPr marL="342900" indent="-342900">
              <a:buFont typeface="Arial" panose="020B0604020202020204" pitchFamily="34" charset="0"/>
              <a:buChar char="•"/>
            </a:pPr>
            <a:endParaRPr lang="en-US" sz="2000" dirty="0"/>
          </a:p>
        </p:txBody>
      </p:sp>
      <p:sp>
        <p:nvSpPr>
          <p:cNvPr id="4" name="Title 3"/>
          <p:cNvSpPr>
            <a:spLocks noGrp="1"/>
          </p:cNvSpPr>
          <p:nvPr>
            <p:ph type="ctrTitle"/>
          </p:nvPr>
        </p:nvSpPr>
        <p:spPr>
          <a:xfrm>
            <a:off x="658368" y="1490661"/>
            <a:ext cx="6638544" cy="521017"/>
          </a:xfrm>
        </p:spPr>
        <p:txBody>
          <a:bodyPr>
            <a:noAutofit/>
          </a:bodyPr>
          <a:lstStyle/>
          <a:p>
            <a:pPr>
              <a:lnSpc>
                <a:spcPct val="100000"/>
              </a:lnSpc>
            </a:pPr>
            <a:r>
              <a:rPr lang="en-US" sz="3000" b="0" dirty="0"/>
              <a:t>RETAKING COURSES</a:t>
            </a:r>
          </a:p>
        </p:txBody>
      </p:sp>
    </p:spTree>
    <p:extLst>
      <p:ext uri="{BB962C8B-B14F-4D97-AF65-F5344CB8AC3E}">
        <p14:creationId xmlns:p14="http://schemas.microsoft.com/office/powerpoint/2010/main" val="4125705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0"/>
          </p:nvPr>
        </p:nvSpPr>
        <p:spPr>
          <a:xfrm>
            <a:off x="326488" y="2541465"/>
            <a:ext cx="10370087" cy="3278309"/>
          </a:xfrm>
        </p:spPr>
        <p:txBody>
          <a:bodyPr vert="horz" lIns="182880" tIns="45720" rIns="182880" bIns="45720" rtlCol="0" anchor="t">
            <a:normAutofit/>
          </a:bodyPr>
          <a:lstStyle/>
          <a:p>
            <a:pPr marL="342900" indent="-342900">
              <a:lnSpc>
                <a:spcPct val="100000"/>
              </a:lnSpc>
              <a:buFont typeface="Arial" panose="020B0604020202020204" pitchFamily="34" charset="0"/>
              <a:buChar char="•"/>
            </a:pPr>
            <a:r>
              <a:rPr lang="en-US" sz="1800" dirty="0">
                <a:solidFill>
                  <a:schemeClr val="tx1">
                    <a:lumMod val="50000"/>
                  </a:schemeClr>
                </a:solidFill>
              </a:rPr>
              <a:t>Students must either have:</a:t>
            </a:r>
          </a:p>
          <a:p>
            <a:pPr marL="800077" lvl="2" indent="-342900">
              <a:lnSpc>
                <a:spcPct val="100000"/>
              </a:lnSpc>
              <a:buFont typeface="Arial" panose="020B0604020202020204" pitchFamily="34" charset="0"/>
              <a:buChar char="•"/>
            </a:pPr>
            <a:r>
              <a:rPr lang="en-US" b="1" u="sng" dirty="0">
                <a:solidFill>
                  <a:schemeClr val="tx1">
                    <a:lumMod val="50000"/>
                  </a:schemeClr>
                </a:solidFill>
              </a:rPr>
              <a:t>All</a:t>
            </a:r>
            <a:r>
              <a:rPr lang="en-US" b="1" dirty="0">
                <a:solidFill>
                  <a:schemeClr val="tx1">
                    <a:lumMod val="50000"/>
                  </a:schemeClr>
                </a:solidFill>
              </a:rPr>
              <a:t> </a:t>
            </a:r>
            <a:r>
              <a:rPr lang="en-US" dirty="0">
                <a:solidFill>
                  <a:schemeClr val="tx1">
                    <a:lumMod val="50000"/>
                  </a:schemeClr>
                </a:solidFill>
              </a:rPr>
              <a:t>general education requirements completed before entering the program/before beginning PAS 407.</a:t>
            </a:r>
          </a:p>
          <a:p>
            <a:pPr marL="457177" lvl="2" algn="ctr">
              <a:lnSpc>
                <a:spcPct val="100000"/>
              </a:lnSpc>
            </a:pPr>
            <a:r>
              <a:rPr lang="en-US" b="1" dirty="0">
                <a:solidFill>
                  <a:schemeClr val="tx1">
                    <a:lumMod val="50000"/>
                  </a:schemeClr>
                </a:solidFill>
              </a:rPr>
              <a:t>OR</a:t>
            </a:r>
          </a:p>
          <a:p>
            <a:pPr marL="799465" lvl="2" indent="-342900">
              <a:lnSpc>
                <a:spcPct val="100000"/>
              </a:lnSpc>
              <a:buFont typeface="Arial" panose="020B0604020202020204" pitchFamily="34" charset="0"/>
              <a:buChar char="•"/>
            </a:pPr>
            <a:r>
              <a:rPr lang="en-US" dirty="0">
                <a:solidFill>
                  <a:schemeClr val="tx1">
                    <a:lumMod val="50000"/>
                  </a:schemeClr>
                </a:solidFill>
                <a:latin typeface="Arial"/>
                <a:cs typeface="Arial"/>
              </a:rPr>
              <a:t>They must have their UB curriculum courses completed.</a:t>
            </a:r>
          </a:p>
          <a:p>
            <a:pPr marL="800077" lvl="2" indent="-342900">
              <a:lnSpc>
                <a:spcPct val="100000"/>
              </a:lnSpc>
              <a:buFont typeface="Arial" panose="020B0604020202020204" pitchFamily="34" charset="0"/>
              <a:buChar char="•"/>
            </a:pPr>
            <a:endParaRPr lang="en-US" dirty="0">
              <a:solidFill>
                <a:schemeClr val="tx1">
                  <a:lumMod val="50000"/>
                </a:schemeClr>
              </a:solidFill>
            </a:endParaRPr>
          </a:p>
          <a:p>
            <a:pPr marL="0" indent="0">
              <a:lnSpc>
                <a:spcPct val="100000"/>
              </a:lnSpc>
              <a:buNone/>
            </a:pPr>
            <a:r>
              <a:rPr lang="en-US" sz="1800" dirty="0">
                <a:solidFill>
                  <a:schemeClr val="tx1">
                    <a:lumMod val="50000"/>
                  </a:schemeClr>
                </a:solidFill>
              </a:rPr>
              <a:t>The </a:t>
            </a:r>
            <a:r>
              <a:rPr lang="en-US" sz="1800" b="1" u="sng" dirty="0">
                <a:solidFill>
                  <a:schemeClr val="tx1">
                    <a:lumMod val="50000"/>
                  </a:schemeClr>
                </a:solidFill>
              </a:rPr>
              <a:t>only</a:t>
            </a:r>
            <a:r>
              <a:rPr lang="en-US" sz="1800" dirty="0">
                <a:solidFill>
                  <a:schemeClr val="tx1">
                    <a:lumMod val="50000"/>
                  </a:schemeClr>
                </a:solidFill>
              </a:rPr>
              <a:t> UB curriculum course completed in the Professional Program is UBE 399 (Capstone).   It is taken in the spring semester of the first year of the professional program.   All other UB curriculum courses must be completed.</a:t>
            </a:r>
          </a:p>
          <a:p>
            <a:pPr marL="342900" indent="-342900">
              <a:lnSpc>
                <a:spcPct val="100000"/>
              </a:lnSpc>
              <a:buFont typeface="Arial" panose="020B0604020202020204" pitchFamily="34" charset="0"/>
              <a:buChar char="•"/>
            </a:pPr>
            <a:endParaRPr lang="en-US" sz="1500" dirty="0">
              <a:solidFill>
                <a:schemeClr val="tx1">
                  <a:lumMod val="50000"/>
                </a:schemeClr>
              </a:solidFill>
            </a:endParaRPr>
          </a:p>
        </p:txBody>
      </p:sp>
      <p:sp>
        <p:nvSpPr>
          <p:cNvPr id="2" name="TextBox 1"/>
          <p:cNvSpPr txBox="1"/>
          <p:nvPr/>
        </p:nvSpPr>
        <p:spPr>
          <a:xfrm>
            <a:off x="239733" y="1313941"/>
            <a:ext cx="11572568" cy="1015663"/>
          </a:xfrm>
          <a:prstGeom prst="rect">
            <a:avLst/>
          </a:prstGeom>
          <a:noFill/>
        </p:spPr>
        <p:txBody>
          <a:bodyPr wrap="square" rtlCol="0">
            <a:spAutoFit/>
          </a:bodyPr>
          <a:lstStyle/>
          <a:p>
            <a:r>
              <a:rPr lang="en-US" sz="3000" dirty="0">
                <a:solidFill>
                  <a:srgbClr val="005BBB"/>
                </a:solidFill>
              </a:rPr>
              <a:t>GENERAL EDUCATION OR </a:t>
            </a:r>
          </a:p>
          <a:p>
            <a:r>
              <a:rPr lang="en-US" sz="3000" dirty="0">
                <a:solidFill>
                  <a:srgbClr val="005BBB"/>
                </a:solidFill>
              </a:rPr>
              <a:t>UB CURRICULUM REQUIREMENTS</a:t>
            </a:r>
          </a:p>
        </p:txBody>
      </p:sp>
    </p:spTree>
    <p:extLst>
      <p:ext uri="{BB962C8B-B14F-4D97-AF65-F5344CB8AC3E}">
        <p14:creationId xmlns:p14="http://schemas.microsoft.com/office/powerpoint/2010/main" val="4267783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8368" y="2450577"/>
            <a:ext cx="6638544" cy="3507771"/>
          </a:xfrm>
        </p:spPr>
        <p:txBody>
          <a:bodyPr>
            <a:normAutofit/>
          </a:bodyPr>
          <a:lstStyle/>
          <a:p>
            <a:r>
              <a:rPr lang="en-US" sz="2000" dirty="0">
                <a:solidFill>
                  <a:schemeClr val="tx1">
                    <a:lumMod val="50000"/>
                  </a:schemeClr>
                </a:solidFill>
              </a:rPr>
              <a:t>Failure to provide the </a:t>
            </a:r>
            <a:r>
              <a:rPr lang="en-US" sz="2000" b="1" dirty="0">
                <a:solidFill>
                  <a:schemeClr val="tx1">
                    <a:lumMod val="50000"/>
                  </a:schemeClr>
                </a:solidFill>
              </a:rPr>
              <a:t>required and accurate </a:t>
            </a:r>
            <a:r>
              <a:rPr lang="en-US" sz="2000" dirty="0">
                <a:solidFill>
                  <a:schemeClr val="tx1">
                    <a:lumMod val="50000"/>
                  </a:schemeClr>
                </a:solidFill>
              </a:rPr>
              <a:t>information may prevent your application from being processed.</a:t>
            </a:r>
          </a:p>
          <a:p>
            <a:endParaRPr lang="en-US" sz="2000" dirty="0">
              <a:solidFill>
                <a:schemeClr val="tx1">
                  <a:lumMod val="50000"/>
                </a:schemeClr>
              </a:solidFill>
            </a:endParaRPr>
          </a:p>
          <a:p>
            <a:r>
              <a:rPr lang="en-US" sz="2000" dirty="0">
                <a:solidFill>
                  <a:schemeClr val="tx1">
                    <a:lumMod val="50000"/>
                  </a:schemeClr>
                </a:solidFill>
              </a:rPr>
              <a:t>Check your email on a regular basis.  </a:t>
            </a:r>
            <a:r>
              <a:rPr lang="en-US" sz="2000" b="1" dirty="0">
                <a:solidFill>
                  <a:schemeClr val="tx1">
                    <a:lumMod val="50000"/>
                  </a:schemeClr>
                </a:solidFill>
              </a:rPr>
              <a:t>You are responsible for the information and notices sent to your UB email address.</a:t>
            </a:r>
          </a:p>
          <a:p>
            <a:endParaRPr lang="en-US" sz="2000" dirty="0"/>
          </a:p>
          <a:p>
            <a:endParaRPr lang="en-US" sz="2000" dirty="0"/>
          </a:p>
          <a:p>
            <a:pPr marL="342900" indent="-342900">
              <a:buFont typeface="Arial" panose="020B0604020202020204" pitchFamily="34" charset="0"/>
              <a:buChar char="•"/>
            </a:pPr>
            <a:endParaRPr lang="en-US" sz="2000" dirty="0"/>
          </a:p>
        </p:txBody>
      </p:sp>
      <p:sp>
        <p:nvSpPr>
          <p:cNvPr id="4" name="Title 3"/>
          <p:cNvSpPr>
            <a:spLocks noGrp="1"/>
          </p:cNvSpPr>
          <p:nvPr>
            <p:ph type="ctrTitle"/>
          </p:nvPr>
        </p:nvSpPr>
        <p:spPr>
          <a:xfrm>
            <a:off x="658368" y="1751171"/>
            <a:ext cx="6638544" cy="521017"/>
          </a:xfrm>
        </p:spPr>
        <p:txBody>
          <a:bodyPr>
            <a:noAutofit/>
          </a:bodyPr>
          <a:lstStyle/>
          <a:p>
            <a:pPr>
              <a:lnSpc>
                <a:spcPct val="100000"/>
              </a:lnSpc>
            </a:pPr>
            <a:r>
              <a:rPr lang="en-US" sz="3000" b="0" dirty="0"/>
              <a:t>Reminder:</a:t>
            </a:r>
          </a:p>
        </p:txBody>
      </p:sp>
    </p:spTree>
    <p:extLst>
      <p:ext uri="{BB962C8B-B14F-4D97-AF65-F5344CB8AC3E}">
        <p14:creationId xmlns:p14="http://schemas.microsoft.com/office/powerpoint/2010/main" val="4220219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0"/>
          </p:nvPr>
        </p:nvSpPr>
        <p:spPr>
          <a:xfrm>
            <a:off x="552245" y="2070848"/>
            <a:ext cx="10843342" cy="4778188"/>
          </a:xfrm>
        </p:spPr>
        <p:txBody>
          <a:bodyPr vert="horz" lIns="182880" tIns="45720" rIns="182880" bIns="45720" rtlCol="0" anchor="t">
            <a:normAutofit/>
          </a:bodyPr>
          <a:lstStyle/>
          <a:p>
            <a:r>
              <a:rPr lang="en-US" dirty="0">
                <a:solidFill>
                  <a:schemeClr val="tx1">
                    <a:lumMod val="50000"/>
                  </a:schemeClr>
                </a:solidFill>
              </a:rPr>
              <a:t>All applicants must be enrolled as an undergraduate student at UB when applying to the program.</a:t>
            </a:r>
          </a:p>
          <a:p>
            <a:r>
              <a:rPr lang="en-US" dirty="0">
                <a:solidFill>
                  <a:schemeClr val="tx1">
                    <a:lumMod val="50000"/>
                  </a:schemeClr>
                </a:solidFill>
                <a:latin typeface="Arial"/>
                <a:cs typeface="Arial"/>
              </a:rPr>
              <a:t>If you are taking any courses in Fall 2021, Winter 2022 or Spring 2022 semesters </a:t>
            </a:r>
            <a:r>
              <a:rPr lang="en-US" u="sng" dirty="0">
                <a:solidFill>
                  <a:schemeClr val="tx1">
                    <a:lumMod val="50000"/>
                  </a:schemeClr>
                </a:solidFill>
                <a:latin typeface="Arial"/>
                <a:cs typeface="Arial"/>
              </a:rPr>
              <a:t>outside of UB</a:t>
            </a:r>
            <a:r>
              <a:rPr lang="en-US" dirty="0">
                <a:solidFill>
                  <a:schemeClr val="tx1">
                    <a:lumMod val="50000"/>
                  </a:schemeClr>
                </a:solidFill>
                <a:latin typeface="Arial"/>
                <a:cs typeface="Arial"/>
              </a:rPr>
              <a:t>, you must send your</a:t>
            </a:r>
            <a:r>
              <a:rPr lang="en-US" b="1" dirty="0">
                <a:solidFill>
                  <a:schemeClr val="tx1">
                    <a:lumMod val="50000"/>
                  </a:schemeClr>
                </a:solidFill>
                <a:latin typeface="Arial"/>
                <a:cs typeface="Arial"/>
              </a:rPr>
              <a:t> official </a:t>
            </a:r>
            <a:r>
              <a:rPr lang="en-US" dirty="0">
                <a:solidFill>
                  <a:schemeClr val="tx1">
                    <a:lumMod val="50000"/>
                  </a:schemeClr>
                </a:solidFill>
                <a:latin typeface="Arial"/>
                <a:cs typeface="Arial"/>
              </a:rPr>
              <a:t>transcripts to:</a:t>
            </a:r>
          </a:p>
          <a:p>
            <a:pPr lvl="1"/>
            <a:endParaRPr lang="en-US" dirty="0">
              <a:solidFill>
                <a:schemeClr val="tx1">
                  <a:lumMod val="50000"/>
                </a:schemeClr>
              </a:solidFill>
            </a:endParaRPr>
          </a:p>
          <a:p>
            <a:pPr lvl="1" algn="ctr"/>
            <a:r>
              <a:rPr lang="en-US" dirty="0">
                <a:solidFill>
                  <a:schemeClr val="tx1">
                    <a:lumMod val="50000"/>
                  </a:schemeClr>
                </a:solidFill>
              </a:rPr>
              <a:t>MaryAnn Venezia, Coordinator for Professional Programs</a:t>
            </a:r>
          </a:p>
          <a:p>
            <a:pPr lvl="1" algn="ctr"/>
            <a:r>
              <a:rPr lang="en-US" dirty="0">
                <a:solidFill>
                  <a:schemeClr val="tx1">
                    <a:lumMod val="50000"/>
                  </a:schemeClr>
                </a:solidFill>
              </a:rPr>
              <a:t>Department of Rehabilitation Science</a:t>
            </a:r>
          </a:p>
          <a:p>
            <a:pPr lvl="1" algn="ctr"/>
            <a:r>
              <a:rPr lang="en-US" dirty="0">
                <a:solidFill>
                  <a:schemeClr val="tx1">
                    <a:lumMod val="50000"/>
                  </a:schemeClr>
                </a:solidFill>
              </a:rPr>
              <a:t>SUNY at Buffalo, South Campus</a:t>
            </a:r>
          </a:p>
          <a:p>
            <a:pPr lvl="1" algn="ctr"/>
            <a:r>
              <a:rPr lang="en-US" dirty="0">
                <a:solidFill>
                  <a:schemeClr val="tx1">
                    <a:lumMod val="50000"/>
                  </a:schemeClr>
                </a:solidFill>
              </a:rPr>
              <a:t>3435 Main Street</a:t>
            </a:r>
          </a:p>
          <a:p>
            <a:pPr lvl="1" algn="ctr"/>
            <a:r>
              <a:rPr lang="en-US" dirty="0">
                <a:solidFill>
                  <a:schemeClr val="tx1">
                    <a:lumMod val="50000"/>
                  </a:schemeClr>
                </a:solidFill>
              </a:rPr>
              <a:t>523 Kimball Tower</a:t>
            </a:r>
          </a:p>
          <a:p>
            <a:pPr lvl="1" algn="ctr"/>
            <a:r>
              <a:rPr lang="en-US" dirty="0">
                <a:solidFill>
                  <a:schemeClr val="tx1">
                    <a:lumMod val="50000"/>
                  </a:schemeClr>
                </a:solidFill>
              </a:rPr>
              <a:t>Buffalo, NY  14214</a:t>
            </a:r>
            <a:br>
              <a:rPr lang="en-US" dirty="0"/>
            </a:br>
            <a:endParaRPr lang="en-US" dirty="0"/>
          </a:p>
        </p:txBody>
      </p:sp>
      <p:sp>
        <p:nvSpPr>
          <p:cNvPr id="4" name="Title 3"/>
          <p:cNvSpPr>
            <a:spLocks noGrp="1"/>
          </p:cNvSpPr>
          <p:nvPr>
            <p:ph type="title"/>
          </p:nvPr>
        </p:nvSpPr>
        <p:spPr>
          <a:xfrm>
            <a:off x="566928" y="1251150"/>
            <a:ext cx="10515600" cy="868430"/>
          </a:xfrm>
        </p:spPr>
        <p:txBody>
          <a:bodyPr>
            <a:normAutofit fontScale="90000"/>
          </a:bodyPr>
          <a:lstStyle/>
          <a:p>
            <a:pPr>
              <a:lnSpc>
                <a:spcPct val="100000"/>
              </a:lnSpc>
            </a:pPr>
            <a:r>
              <a:rPr lang="en-US" dirty="0"/>
              <a:t>OFFICIAL TRANSCRIPTS FOR COURSES NOT TAKEN AT UB</a:t>
            </a:r>
            <a:br>
              <a:rPr lang="en-US" sz="2500" dirty="0"/>
            </a:br>
            <a:endParaRPr lang="en-US" sz="2500" dirty="0"/>
          </a:p>
        </p:txBody>
      </p:sp>
    </p:spTree>
    <p:extLst>
      <p:ext uri="{BB962C8B-B14F-4D97-AF65-F5344CB8AC3E}">
        <p14:creationId xmlns:p14="http://schemas.microsoft.com/office/powerpoint/2010/main" val="349821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566928" y="1694331"/>
            <a:ext cx="10730337" cy="4823011"/>
          </a:xfrm>
        </p:spPr>
        <p:txBody>
          <a:bodyPr vert="horz" lIns="182880" tIns="45720" rIns="182880" bIns="45720" rtlCol="0" anchor="t">
            <a:noAutofit/>
          </a:bodyPr>
          <a:lstStyle/>
          <a:p>
            <a:pPr marL="50800" indent="0">
              <a:buNone/>
            </a:pPr>
            <a:r>
              <a:rPr lang="en-US" u="sng" dirty="0">
                <a:solidFill>
                  <a:schemeClr val="tx1">
                    <a:lumMod val="50000"/>
                  </a:schemeClr>
                </a:solidFill>
              </a:rPr>
              <a:t>Decision</a:t>
            </a:r>
            <a:r>
              <a:rPr lang="en-US" dirty="0">
                <a:solidFill>
                  <a:schemeClr val="tx1">
                    <a:lumMod val="50000"/>
                  </a:schemeClr>
                </a:solidFill>
              </a:rPr>
              <a:t> letters will be sent out by the </a:t>
            </a:r>
            <a:r>
              <a:rPr lang="en-US" b="1" dirty="0">
                <a:solidFill>
                  <a:schemeClr val="tx1">
                    <a:lumMod val="50000"/>
                  </a:schemeClr>
                </a:solidFill>
              </a:rPr>
              <a:t>end of March. </a:t>
            </a:r>
            <a:r>
              <a:rPr lang="en-US" dirty="0">
                <a:solidFill>
                  <a:schemeClr val="tx1">
                    <a:lumMod val="50000"/>
                  </a:schemeClr>
                </a:solidFill>
              </a:rPr>
              <a:t>Everyone will be notified at the same time.  You will either be accepted, offered a place on the wait list or your application will be declined/rejected.</a:t>
            </a:r>
          </a:p>
          <a:p>
            <a:pPr marL="50800" indent="0">
              <a:buNone/>
            </a:pPr>
            <a:r>
              <a:rPr lang="en-US" sz="2000" b="1" dirty="0">
                <a:solidFill>
                  <a:schemeClr val="tx1">
                    <a:lumMod val="50000"/>
                  </a:schemeClr>
                </a:solidFill>
              </a:rPr>
              <a:t>ACCEPTANCE</a:t>
            </a:r>
          </a:p>
          <a:p>
            <a:pPr>
              <a:lnSpc>
                <a:spcPct val="100000"/>
              </a:lnSpc>
              <a:buFont typeface="Arial" panose="020B0604020202020204" pitchFamily="34" charset="0"/>
              <a:buChar char="•"/>
            </a:pPr>
            <a:r>
              <a:rPr lang="en-US" sz="1600" dirty="0">
                <a:solidFill>
                  <a:schemeClr val="tx1">
                    <a:lumMod val="50000"/>
                  </a:schemeClr>
                </a:solidFill>
              </a:rPr>
              <a:t>If you receive an </a:t>
            </a:r>
            <a:r>
              <a:rPr lang="en-US" sz="1600" u="sng" dirty="0">
                <a:solidFill>
                  <a:schemeClr val="tx1">
                    <a:lumMod val="50000"/>
                  </a:schemeClr>
                </a:solidFill>
              </a:rPr>
              <a:t>acceptance letter</a:t>
            </a:r>
            <a:r>
              <a:rPr lang="en-US" sz="1600" dirty="0">
                <a:solidFill>
                  <a:schemeClr val="tx1">
                    <a:lumMod val="50000"/>
                  </a:schemeClr>
                </a:solidFill>
              </a:rPr>
              <a:t>, you must respond by accepting or declining your spot in the program by the stated deadline found in the letter.</a:t>
            </a:r>
          </a:p>
          <a:p>
            <a:pPr>
              <a:lnSpc>
                <a:spcPct val="100000"/>
              </a:lnSpc>
              <a:buFont typeface="Arial" panose="020B0604020202020204" pitchFamily="34" charset="0"/>
              <a:buChar char="•"/>
            </a:pPr>
            <a:r>
              <a:rPr lang="en-US" sz="1600" u="sng" dirty="0">
                <a:solidFill>
                  <a:schemeClr val="tx1">
                    <a:lumMod val="50000"/>
                  </a:schemeClr>
                </a:solidFill>
              </a:rPr>
              <a:t>Acceptance is conditional </a:t>
            </a:r>
            <a:r>
              <a:rPr lang="en-US" sz="1600" dirty="0">
                <a:solidFill>
                  <a:schemeClr val="tx1">
                    <a:lumMod val="50000"/>
                  </a:schemeClr>
                </a:solidFill>
              </a:rPr>
              <a:t>and is based on the successful completion of all prerequisite courses in the spring semester. Grades will be checked at the end of the semester. </a:t>
            </a:r>
          </a:p>
          <a:p>
            <a:pPr marL="50800" indent="0">
              <a:buNone/>
            </a:pPr>
            <a:r>
              <a:rPr lang="en-US" sz="1800" b="1" dirty="0">
                <a:solidFill>
                  <a:schemeClr val="tx1">
                    <a:lumMod val="50000"/>
                  </a:schemeClr>
                </a:solidFill>
              </a:rPr>
              <a:t>WAIT LIST</a:t>
            </a:r>
          </a:p>
          <a:p>
            <a:pPr>
              <a:buFont typeface="Arial" panose="020B0604020202020204" pitchFamily="34" charset="0"/>
              <a:buChar char="•"/>
            </a:pPr>
            <a:r>
              <a:rPr lang="en-US" sz="1600" dirty="0">
                <a:solidFill>
                  <a:schemeClr val="tx1">
                    <a:lumMod val="50000"/>
                  </a:schemeClr>
                </a:solidFill>
              </a:rPr>
              <a:t>Some students who are not initially accepted into the program may be invited to be placed on a wait list. </a:t>
            </a:r>
          </a:p>
          <a:p>
            <a:pPr>
              <a:lnSpc>
                <a:spcPct val="100000"/>
              </a:lnSpc>
              <a:buFont typeface="Arial" panose="020B0604020202020204" pitchFamily="34" charset="0"/>
              <a:buChar char="•"/>
            </a:pPr>
            <a:r>
              <a:rPr lang="en-US" sz="1600" dirty="0">
                <a:solidFill>
                  <a:schemeClr val="tx1">
                    <a:lumMod val="50000"/>
                  </a:schemeClr>
                </a:solidFill>
              </a:rPr>
              <a:t>If you receive an </a:t>
            </a:r>
            <a:r>
              <a:rPr lang="en-US" sz="1600" u="sng" dirty="0">
                <a:solidFill>
                  <a:schemeClr val="tx1">
                    <a:lumMod val="50000"/>
                  </a:schemeClr>
                </a:solidFill>
              </a:rPr>
              <a:t>wait list letter</a:t>
            </a:r>
            <a:r>
              <a:rPr lang="en-US" sz="1600" dirty="0">
                <a:solidFill>
                  <a:schemeClr val="tx1">
                    <a:lumMod val="50000"/>
                  </a:schemeClr>
                </a:solidFill>
              </a:rPr>
              <a:t>, you must respond by accepting or declining your spot in the program by the stated deadline found in the letter.</a:t>
            </a:r>
          </a:p>
          <a:p>
            <a:pPr>
              <a:lnSpc>
                <a:spcPct val="100000"/>
              </a:lnSpc>
              <a:buFont typeface="Arial" panose="020B0604020202020204" pitchFamily="34" charset="0"/>
              <a:buChar char="•"/>
            </a:pPr>
            <a:r>
              <a:rPr lang="en-US" sz="1600" dirty="0">
                <a:solidFill>
                  <a:schemeClr val="tx1">
                    <a:lumMod val="50000"/>
                  </a:schemeClr>
                </a:solidFill>
                <a:latin typeface="Arial"/>
                <a:cs typeface="Arial"/>
              </a:rPr>
              <a:t>Waitlisted students MUST take PAS 407, Human Gross Anatomy in Summer 2022.</a:t>
            </a:r>
          </a:p>
          <a:p>
            <a:pPr>
              <a:lnSpc>
                <a:spcPct val="100000"/>
              </a:lnSpc>
              <a:buFont typeface="Arial" panose="020B0604020202020204" pitchFamily="34" charset="0"/>
              <a:buChar char="•"/>
            </a:pPr>
            <a:endParaRPr lang="en-US" sz="1700" dirty="0">
              <a:solidFill>
                <a:schemeClr val="tx1">
                  <a:lumMod val="50000"/>
                </a:schemeClr>
              </a:solidFill>
            </a:endParaRPr>
          </a:p>
        </p:txBody>
      </p:sp>
      <p:sp>
        <p:nvSpPr>
          <p:cNvPr id="4" name="Title 3"/>
          <p:cNvSpPr>
            <a:spLocks noGrp="1"/>
          </p:cNvSpPr>
          <p:nvPr>
            <p:ph type="title"/>
          </p:nvPr>
        </p:nvSpPr>
        <p:spPr>
          <a:xfrm>
            <a:off x="566928" y="1092619"/>
            <a:ext cx="10515600" cy="583782"/>
          </a:xfrm>
        </p:spPr>
        <p:txBody>
          <a:bodyPr>
            <a:normAutofit/>
          </a:bodyPr>
          <a:lstStyle/>
          <a:p>
            <a:r>
              <a:rPr lang="en-US" sz="2700" dirty="0"/>
              <a:t>DECISION LETTERS</a:t>
            </a:r>
          </a:p>
        </p:txBody>
      </p:sp>
    </p:spTree>
    <p:extLst>
      <p:ext uri="{BB962C8B-B14F-4D97-AF65-F5344CB8AC3E}">
        <p14:creationId xmlns:p14="http://schemas.microsoft.com/office/powerpoint/2010/main" val="255271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566928" y="1922349"/>
            <a:ext cx="10730337" cy="4264545"/>
          </a:xfrm>
        </p:spPr>
        <p:txBody>
          <a:bodyPr/>
          <a:lstStyle/>
          <a:p>
            <a:pPr>
              <a:buFont typeface="Arial" panose="020B0604020202020204" pitchFamily="34" charset="0"/>
              <a:buChar char="•"/>
            </a:pPr>
            <a:r>
              <a:rPr lang="en-US" sz="2400" dirty="0">
                <a:solidFill>
                  <a:schemeClr val="tx1">
                    <a:lumMod val="50000"/>
                  </a:schemeClr>
                </a:solidFill>
              </a:rPr>
              <a:t>Schedule a follow-up meeting with the Office for Academic and Student Affairs (OASA)</a:t>
            </a:r>
          </a:p>
          <a:p>
            <a:pPr lvl="2"/>
            <a:r>
              <a:rPr lang="en-US" sz="2000" dirty="0">
                <a:solidFill>
                  <a:schemeClr val="tx1">
                    <a:lumMod val="50000"/>
                  </a:schemeClr>
                </a:solidFill>
              </a:rPr>
              <a:t>104B Kimball Tower</a:t>
            </a:r>
          </a:p>
          <a:p>
            <a:pPr lvl="2"/>
            <a:r>
              <a:rPr lang="en-US" sz="2000" dirty="0">
                <a:solidFill>
                  <a:schemeClr val="tx1">
                    <a:lumMod val="50000"/>
                  </a:schemeClr>
                </a:solidFill>
              </a:rPr>
              <a:t>716-829-5000 (call or email for an appointment)</a:t>
            </a:r>
          </a:p>
          <a:p>
            <a:pPr lvl="2"/>
            <a:r>
              <a:rPr lang="en-US" sz="2000" dirty="0">
                <a:solidFill>
                  <a:srgbClr val="666666"/>
                </a:solidFill>
                <a:hlinkClick r:id="rId3"/>
              </a:rPr>
              <a:t>sphhp-oasa@buffalo.edu</a:t>
            </a:r>
            <a:endParaRPr lang="en-US" sz="2000" dirty="0">
              <a:solidFill>
                <a:srgbClr val="666666"/>
              </a:solidFill>
            </a:endParaRPr>
          </a:p>
          <a:p>
            <a:pPr marL="594360" lvl="2"/>
            <a:endParaRPr lang="en-US" sz="2400" dirty="0">
              <a:solidFill>
                <a:srgbClr val="666666"/>
              </a:solidFill>
            </a:endParaRPr>
          </a:p>
          <a:p>
            <a:pPr lvl="1"/>
            <a:r>
              <a:rPr lang="en-US" sz="2400" dirty="0">
                <a:solidFill>
                  <a:schemeClr val="tx1">
                    <a:lumMod val="50000"/>
                  </a:schemeClr>
                </a:solidFill>
              </a:rPr>
              <a:t>Career Services</a:t>
            </a:r>
          </a:p>
          <a:p>
            <a:pPr lvl="2"/>
            <a:r>
              <a:rPr lang="en-US" sz="2000" dirty="0">
                <a:solidFill>
                  <a:schemeClr val="tx1">
                    <a:lumMod val="50000"/>
                  </a:schemeClr>
                </a:solidFill>
              </a:rPr>
              <a:t>Call 716-645-2231 to make an appointment.</a:t>
            </a:r>
          </a:p>
          <a:p>
            <a:endParaRPr lang="en-US" sz="2400" dirty="0">
              <a:solidFill>
                <a:schemeClr val="tx1">
                  <a:lumMod val="50000"/>
                </a:schemeClr>
              </a:solidFill>
            </a:endParaRPr>
          </a:p>
          <a:p>
            <a:pPr>
              <a:buFont typeface="Arial" panose="020B0604020202020204" pitchFamily="34" charset="0"/>
              <a:buChar char="•"/>
            </a:pPr>
            <a:r>
              <a:rPr lang="en-US" sz="2400" dirty="0">
                <a:solidFill>
                  <a:schemeClr val="tx1">
                    <a:lumMod val="50000"/>
                  </a:schemeClr>
                </a:solidFill>
              </a:rPr>
              <a:t>Students are strongly encouraged to schedule appointments with these offices to discuss their future plans. </a:t>
            </a:r>
          </a:p>
        </p:txBody>
      </p:sp>
      <p:sp>
        <p:nvSpPr>
          <p:cNvPr id="4" name="Title 3"/>
          <p:cNvSpPr>
            <a:spLocks noGrp="1"/>
          </p:cNvSpPr>
          <p:nvPr>
            <p:ph type="title"/>
          </p:nvPr>
        </p:nvSpPr>
        <p:spPr>
          <a:xfrm>
            <a:off x="566928" y="992271"/>
            <a:ext cx="10515600" cy="868430"/>
          </a:xfrm>
        </p:spPr>
        <p:txBody>
          <a:bodyPr>
            <a:normAutofit/>
          </a:bodyPr>
          <a:lstStyle/>
          <a:p>
            <a:r>
              <a:rPr lang="en-US" sz="2700" dirty="0"/>
              <a:t>IF I DON’T GET ACCEPTED, WHAT DO I DO?</a:t>
            </a:r>
          </a:p>
        </p:txBody>
      </p:sp>
    </p:spTree>
    <p:extLst>
      <p:ext uri="{BB962C8B-B14F-4D97-AF65-F5344CB8AC3E}">
        <p14:creationId xmlns:p14="http://schemas.microsoft.com/office/powerpoint/2010/main" val="1420060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131" y="1957359"/>
            <a:ext cx="7741562" cy="4532091"/>
          </a:xfrm>
        </p:spPr>
        <p:txBody>
          <a:bodyPr vert="horz" lIns="0" tIns="45720" rIns="91440" bIns="45720" rtlCol="0" anchor="t">
            <a:noAutofit/>
          </a:bodyPr>
          <a:lstStyle/>
          <a:p>
            <a:pPr marL="342900" indent="-342900">
              <a:lnSpc>
                <a:spcPct val="100000"/>
              </a:lnSpc>
              <a:spcBef>
                <a:spcPts val="0"/>
              </a:spcBef>
              <a:buFont typeface="Arial" panose="020B0604020202020204" pitchFamily="34" charset="0"/>
              <a:buChar char="•"/>
            </a:pPr>
            <a:r>
              <a:rPr lang="en-US" sz="1800" dirty="0">
                <a:solidFill>
                  <a:schemeClr val="tx1">
                    <a:lumMod val="50000"/>
                  </a:schemeClr>
                </a:solidFill>
              </a:rPr>
              <a:t>For questions about volunteer forms, the application process or application procedures, you can contact:</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algn="ctr">
              <a:lnSpc>
                <a:spcPct val="100000"/>
              </a:lnSpc>
              <a:spcBef>
                <a:spcPts val="0"/>
              </a:spcBef>
            </a:pPr>
            <a:r>
              <a:rPr lang="en-US" sz="1800" dirty="0">
                <a:solidFill>
                  <a:schemeClr val="tx1">
                    <a:lumMod val="50000"/>
                  </a:schemeClr>
                </a:solidFill>
              </a:rPr>
              <a:t>Jaclyn Levesque</a:t>
            </a:r>
          </a:p>
          <a:p>
            <a:pPr algn="ctr">
              <a:lnSpc>
                <a:spcPct val="100000"/>
              </a:lnSpc>
              <a:spcBef>
                <a:spcPts val="0"/>
              </a:spcBef>
            </a:pPr>
            <a:r>
              <a:rPr lang="en-US" sz="1800" dirty="0">
                <a:solidFill>
                  <a:schemeClr val="tx1">
                    <a:lumMod val="50000"/>
                  </a:schemeClr>
                </a:solidFill>
              </a:rPr>
              <a:t>Admissions &amp; Enrollment Coordinator</a:t>
            </a:r>
          </a:p>
          <a:p>
            <a:pPr algn="ctr">
              <a:lnSpc>
                <a:spcPct val="100000"/>
              </a:lnSpc>
              <a:spcBef>
                <a:spcPts val="0"/>
              </a:spcBef>
            </a:pPr>
            <a:r>
              <a:rPr lang="en-US" sz="1800" dirty="0">
                <a:solidFill>
                  <a:schemeClr val="tx1">
                    <a:lumMod val="50000"/>
                  </a:schemeClr>
                </a:solidFill>
              </a:rPr>
              <a:t>jl388@buffalo.edu</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marL="342900" indent="-342900">
              <a:lnSpc>
                <a:spcPct val="100000"/>
              </a:lnSpc>
              <a:spcBef>
                <a:spcPts val="0"/>
              </a:spcBef>
              <a:buFont typeface="Arial" panose="020B0604020202020204" pitchFamily="34" charset="0"/>
              <a:buChar char="•"/>
            </a:pPr>
            <a:r>
              <a:rPr lang="en-US" sz="1800" dirty="0">
                <a:solidFill>
                  <a:schemeClr val="tx1">
                    <a:lumMod val="50000"/>
                  </a:schemeClr>
                </a:solidFill>
              </a:rPr>
              <a:t>For questions about the program and to request course approvals, you can contact:</a:t>
            </a:r>
          </a:p>
          <a:p>
            <a:pPr marL="342900" indent="-342900">
              <a:lnSpc>
                <a:spcPct val="100000"/>
              </a:lnSpc>
              <a:spcBef>
                <a:spcPts val="0"/>
              </a:spcBef>
              <a:buFont typeface="Arial" panose="020B0604020202020204" pitchFamily="34" charset="0"/>
              <a:buChar char="•"/>
            </a:pPr>
            <a:endParaRPr lang="en-US" sz="1800" dirty="0">
              <a:solidFill>
                <a:schemeClr val="tx1">
                  <a:lumMod val="50000"/>
                </a:schemeClr>
              </a:solidFill>
            </a:endParaRPr>
          </a:p>
          <a:p>
            <a:pPr algn="ctr">
              <a:lnSpc>
                <a:spcPct val="100000"/>
              </a:lnSpc>
              <a:spcBef>
                <a:spcPts val="0"/>
              </a:spcBef>
            </a:pPr>
            <a:r>
              <a:rPr lang="en-US" sz="1800" dirty="0">
                <a:solidFill>
                  <a:schemeClr val="tx1">
                    <a:lumMod val="50000"/>
                  </a:schemeClr>
                </a:solidFill>
              </a:rPr>
              <a:t>MaryAnn Venezia</a:t>
            </a:r>
          </a:p>
          <a:p>
            <a:pPr algn="ctr">
              <a:lnSpc>
                <a:spcPct val="100000"/>
              </a:lnSpc>
              <a:spcBef>
                <a:spcPts val="0"/>
              </a:spcBef>
            </a:pPr>
            <a:r>
              <a:rPr lang="en-US" sz="1800" dirty="0">
                <a:solidFill>
                  <a:schemeClr val="tx1">
                    <a:lumMod val="50000"/>
                  </a:schemeClr>
                </a:solidFill>
              </a:rPr>
              <a:t>Coordinator for Professional Programs</a:t>
            </a:r>
          </a:p>
          <a:p>
            <a:pPr algn="ctr">
              <a:lnSpc>
                <a:spcPct val="100000"/>
              </a:lnSpc>
              <a:spcBef>
                <a:spcPts val="0"/>
              </a:spcBef>
            </a:pPr>
            <a:r>
              <a:rPr lang="en-US" sz="1800" dirty="0">
                <a:solidFill>
                  <a:schemeClr val="tx1">
                    <a:lumMod val="50000"/>
                  </a:schemeClr>
                </a:solidFill>
              </a:rPr>
              <a:t>venezia3@buffalo.edu</a:t>
            </a:r>
          </a:p>
        </p:txBody>
      </p:sp>
      <p:sp>
        <p:nvSpPr>
          <p:cNvPr id="4" name="Title 3"/>
          <p:cNvSpPr>
            <a:spLocks noGrp="1"/>
          </p:cNvSpPr>
          <p:nvPr>
            <p:ph type="ctrTitle"/>
          </p:nvPr>
        </p:nvSpPr>
        <p:spPr>
          <a:xfrm>
            <a:off x="210131" y="1400483"/>
            <a:ext cx="8118079" cy="521017"/>
          </a:xfrm>
        </p:spPr>
        <p:txBody>
          <a:bodyPr>
            <a:noAutofit/>
          </a:bodyPr>
          <a:lstStyle/>
          <a:p>
            <a:pPr>
              <a:lnSpc>
                <a:spcPct val="100000"/>
              </a:lnSpc>
            </a:pPr>
            <a:r>
              <a:rPr lang="en-US" sz="3000" b="0" dirty="0"/>
              <a:t>Important contact information</a:t>
            </a:r>
          </a:p>
        </p:txBody>
      </p:sp>
    </p:spTree>
    <p:extLst>
      <p:ext uri="{BB962C8B-B14F-4D97-AF65-F5344CB8AC3E}">
        <p14:creationId xmlns:p14="http://schemas.microsoft.com/office/powerpoint/2010/main" val="310655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62991" y="1913496"/>
            <a:ext cx="10305009" cy="4473465"/>
          </a:xfrm>
        </p:spPr>
        <p:txBody>
          <a:bodyPr vert="horz" lIns="91440" tIns="45720" rIns="91440" bIns="45720" rtlCol="0" anchor="t">
            <a:noAutofit/>
          </a:bodyPr>
          <a:lstStyle/>
          <a:p>
            <a:pPr marL="342900" indent="-342900">
              <a:spcBef>
                <a:spcPts val="600"/>
              </a:spcBef>
              <a:buFont typeface="Arial" panose="020B0604020202020204" pitchFamily="34" charset="0"/>
              <a:buChar char="•"/>
            </a:pPr>
            <a:r>
              <a:rPr lang="en-US" sz="2000" dirty="0">
                <a:solidFill>
                  <a:schemeClr val="tx1">
                    <a:lumMod val="50000"/>
                  </a:schemeClr>
                </a:solidFill>
              </a:rPr>
              <a:t>The volunteer form can be found online at:  </a:t>
            </a:r>
          </a:p>
          <a:p>
            <a:pPr marL="261938" lvl="1" indent="79375" algn="ctr">
              <a:spcBef>
                <a:spcPts val="600"/>
              </a:spcBef>
            </a:pPr>
            <a:r>
              <a:rPr lang="en-US" sz="1500" dirty="0">
                <a:hlinkClick r:id="rId3"/>
              </a:rPr>
              <a:t>https://sphhp.buffalo.edu/content/dam/sphhp/rehabilitation-science/pdfs/OT-Volunteer-Hours-Form.pdf</a:t>
            </a:r>
            <a:endParaRPr lang="en-US" sz="1500" dirty="0"/>
          </a:p>
          <a:p>
            <a:pPr marL="342900" indent="-342900">
              <a:spcBef>
                <a:spcPts val="600"/>
              </a:spcBef>
              <a:buFont typeface="Arial" panose="020B0604020202020204" pitchFamily="34" charset="0"/>
              <a:buChar char="•"/>
            </a:pPr>
            <a:r>
              <a:rPr lang="en-US" sz="2000" dirty="0">
                <a:solidFill>
                  <a:schemeClr val="tx1">
                    <a:lumMod val="50000"/>
                  </a:schemeClr>
                </a:solidFill>
                <a:latin typeface="Arial"/>
                <a:cs typeface="Arial"/>
              </a:rPr>
              <a:t>Your volunteer form or volunteer plan MUST be uploaded in your application by January 6</a:t>
            </a:r>
            <a:r>
              <a:rPr lang="en-US" sz="2000" baseline="30000" dirty="0">
                <a:solidFill>
                  <a:schemeClr val="tx1">
                    <a:lumMod val="50000"/>
                  </a:schemeClr>
                </a:solidFill>
                <a:latin typeface="Arial"/>
                <a:cs typeface="Arial"/>
              </a:rPr>
              <a:t>th</a:t>
            </a:r>
            <a:r>
              <a:rPr lang="en-US" sz="2000" dirty="0">
                <a:solidFill>
                  <a:schemeClr val="tx1">
                    <a:lumMod val="50000"/>
                  </a:schemeClr>
                </a:solidFill>
                <a:latin typeface="Arial"/>
                <a:cs typeface="Arial"/>
              </a:rPr>
              <a:t>.</a:t>
            </a:r>
          </a:p>
          <a:p>
            <a:pPr marL="342900" indent="-342900">
              <a:spcBef>
                <a:spcPts val="600"/>
              </a:spcBef>
              <a:buFont typeface="Arial" panose="020B0604020202020204" pitchFamily="34" charset="0"/>
              <a:buChar char="•"/>
            </a:pPr>
            <a:r>
              <a:rPr lang="en-US" sz="2000" dirty="0">
                <a:solidFill>
                  <a:schemeClr val="tx1">
                    <a:lumMod val="50000"/>
                  </a:schemeClr>
                </a:solidFill>
                <a:latin typeface="Arial"/>
                <a:cs typeface="Arial"/>
              </a:rPr>
              <a:t>If your volunteer form has already been submitted to our office, it will be uploaded to your application AFTER all applications have been submitted in January.</a:t>
            </a:r>
          </a:p>
          <a:p>
            <a:pPr marL="342900" indent="-342900">
              <a:spcBef>
                <a:spcPts val="600"/>
              </a:spcBef>
              <a:buFont typeface="Arial" panose="020B0604020202020204" pitchFamily="34" charset="0"/>
              <a:buChar char="•"/>
            </a:pPr>
            <a:r>
              <a:rPr lang="en-US" sz="2000" dirty="0">
                <a:solidFill>
                  <a:schemeClr val="tx1">
                    <a:lumMod val="50000"/>
                  </a:schemeClr>
                </a:solidFill>
                <a:latin typeface="Arial"/>
                <a:cs typeface="Arial"/>
              </a:rPr>
              <a:t>If you have previously applied and submitted volunteer hours and would like them brought forward, </a:t>
            </a:r>
            <a:r>
              <a:rPr lang="en-US" sz="2000" b="1" dirty="0">
                <a:solidFill>
                  <a:schemeClr val="tx1">
                    <a:lumMod val="50000"/>
                  </a:schemeClr>
                </a:solidFill>
                <a:latin typeface="Arial"/>
                <a:cs typeface="Arial"/>
              </a:rPr>
              <a:t>send an email request </a:t>
            </a:r>
            <a:r>
              <a:rPr lang="en-US" sz="2000" dirty="0">
                <a:solidFill>
                  <a:schemeClr val="tx1">
                    <a:lumMod val="50000"/>
                  </a:schemeClr>
                </a:solidFill>
                <a:latin typeface="Arial"/>
                <a:cs typeface="Arial"/>
              </a:rPr>
              <a:t>to Jaclyn Levesque, Admissions &amp; Enrollment Coordinator at: </a:t>
            </a:r>
            <a:r>
              <a:rPr lang="en-US" sz="2000" dirty="0">
                <a:solidFill>
                  <a:schemeClr val="tx1">
                    <a:lumMod val="50000"/>
                  </a:schemeClr>
                </a:solidFill>
                <a:latin typeface="Arial"/>
                <a:cs typeface="Arial"/>
                <a:hlinkClick r:id="rId4">
                  <a:extLst>
                    <a:ext uri="{A12FA001-AC4F-418D-AE19-62706E023703}">
                      <ahyp:hlinkClr xmlns:ahyp="http://schemas.microsoft.com/office/drawing/2018/hyperlinkcolor" val="tx"/>
                    </a:ext>
                  </a:extLst>
                </a:hlinkClick>
              </a:rPr>
              <a:t>jl388@buffalo.edu</a:t>
            </a:r>
            <a:r>
              <a:rPr lang="en-US" sz="2000" dirty="0">
                <a:solidFill>
                  <a:schemeClr val="tx1">
                    <a:lumMod val="50000"/>
                  </a:schemeClr>
                </a:solidFill>
                <a:latin typeface="Arial"/>
                <a:cs typeface="Arial"/>
              </a:rPr>
              <a:t>.  </a:t>
            </a:r>
            <a:endParaRPr lang="en-US" sz="2000" dirty="0">
              <a:solidFill>
                <a:schemeClr val="tx1">
                  <a:lumMod val="50000"/>
                </a:schemeClr>
              </a:solidFill>
            </a:endParaRPr>
          </a:p>
          <a:p>
            <a:pPr marL="342900" indent="-342900">
              <a:spcBef>
                <a:spcPts val="600"/>
              </a:spcBef>
              <a:buFont typeface="Arial" panose="020B0604020202020204" pitchFamily="34" charset="0"/>
              <a:buChar char="•"/>
              <a:tabLst>
                <a:tab pos="287338" algn="l"/>
              </a:tabLst>
            </a:pPr>
            <a:r>
              <a:rPr lang="en-US" sz="2000" dirty="0">
                <a:solidFill>
                  <a:schemeClr val="tx1">
                    <a:lumMod val="50000"/>
                  </a:schemeClr>
                </a:solidFill>
                <a:latin typeface="Arial"/>
                <a:cs typeface="Arial"/>
              </a:rPr>
              <a:t>Forms MUST be signed by an OTR, OTR/L, OTA or COTA.  </a:t>
            </a:r>
            <a:endParaRPr lang="en-US" sz="2000" dirty="0">
              <a:solidFill>
                <a:schemeClr val="tx1">
                  <a:lumMod val="50000"/>
                </a:schemeClr>
              </a:solidFill>
            </a:endParaRPr>
          </a:p>
        </p:txBody>
      </p:sp>
      <p:sp>
        <p:nvSpPr>
          <p:cNvPr id="4" name="Title 3"/>
          <p:cNvSpPr>
            <a:spLocks noGrp="1"/>
          </p:cNvSpPr>
          <p:nvPr>
            <p:ph type="title"/>
          </p:nvPr>
        </p:nvSpPr>
        <p:spPr>
          <a:xfrm>
            <a:off x="362991" y="1139132"/>
            <a:ext cx="10515600" cy="716084"/>
          </a:xfrm>
        </p:spPr>
        <p:txBody>
          <a:bodyPr/>
          <a:lstStyle/>
          <a:p>
            <a:r>
              <a:rPr lang="en-US" dirty="0"/>
              <a:t>VOLUNTEER FORMS / VOLUNTEER PLAN</a:t>
            </a:r>
          </a:p>
        </p:txBody>
      </p:sp>
    </p:spTree>
    <p:extLst>
      <p:ext uri="{BB962C8B-B14F-4D97-AF65-F5344CB8AC3E}">
        <p14:creationId xmlns:p14="http://schemas.microsoft.com/office/powerpoint/2010/main" val="1938888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102" y="972607"/>
            <a:ext cx="10515600" cy="868430"/>
          </a:xfrm>
        </p:spPr>
        <p:txBody>
          <a:bodyPr/>
          <a:lstStyle/>
          <a:p>
            <a:r>
              <a:rPr lang="en-US" dirty="0"/>
              <a:t>VOLUNTEER FORMS – Continued</a:t>
            </a:r>
          </a:p>
        </p:txBody>
      </p:sp>
      <p:sp>
        <p:nvSpPr>
          <p:cNvPr id="5" name="Text Placeholder 2"/>
          <p:cNvSpPr>
            <a:spLocks noGrp="1"/>
          </p:cNvSpPr>
          <p:nvPr>
            <p:ph type="body" idx="10"/>
          </p:nvPr>
        </p:nvSpPr>
        <p:spPr>
          <a:xfrm>
            <a:off x="566928" y="1948233"/>
            <a:ext cx="10863072" cy="3374966"/>
          </a:xfrm>
        </p:spPr>
        <p:txBody>
          <a:bodyPr vert="horz" lIns="91440" tIns="45720" rIns="91440" bIns="45720" rtlCol="0" anchor="t">
            <a:noAutofit/>
          </a:bodyPr>
          <a:lstStyle/>
          <a:p>
            <a:pPr marL="342900" indent="-342900">
              <a:spcBef>
                <a:spcPts val="600"/>
              </a:spcBef>
              <a:buFont typeface="Arial" panose="020B0604020202020204" pitchFamily="34" charset="0"/>
              <a:buChar char="•"/>
            </a:pPr>
            <a:r>
              <a:rPr lang="en-US" sz="2000" dirty="0">
                <a:solidFill>
                  <a:schemeClr val="tx1">
                    <a:lumMod val="50000"/>
                  </a:schemeClr>
                </a:solidFill>
                <a:latin typeface="Arial"/>
                <a:cs typeface="Arial"/>
              </a:rPr>
              <a:t>If you are applying for 2022 admission, your volunteer hours must be completed between January 15, 2019 and January 6, 2022. </a:t>
            </a:r>
            <a:endParaRPr lang="en-US" sz="2000" dirty="0">
              <a:solidFill>
                <a:schemeClr val="tx1">
                  <a:lumMod val="50000"/>
                </a:schemeClr>
              </a:solidFill>
            </a:endParaRPr>
          </a:p>
          <a:p>
            <a:pPr marL="342900" indent="-342900">
              <a:spcBef>
                <a:spcPts val="600"/>
              </a:spcBef>
              <a:buFont typeface="Arial" panose="020B0604020202020204" pitchFamily="34" charset="0"/>
              <a:buChar char="•"/>
            </a:pPr>
            <a:r>
              <a:rPr lang="en-US" sz="2000" dirty="0">
                <a:solidFill>
                  <a:schemeClr val="tx1">
                    <a:lumMod val="50000"/>
                  </a:schemeClr>
                </a:solidFill>
              </a:rPr>
              <a:t>The Total Number of Hours MUST BE COMPLETELY FILLED IN.  This line CANNOT BE LEFT BLANK.</a:t>
            </a:r>
          </a:p>
          <a:p>
            <a:pPr algn="ctr">
              <a:spcBef>
                <a:spcPts val="600"/>
              </a:spcBef>
            </a:pPr>
            <a:r>
              <a:rPr lang="en-US" sz="2000" b="1" dirty="0">
                <a:solidFill>
                  <a:srgbClr val="FF0000"/>
                </a:solidFill>
              </a:rPr>
              <a:t>**No part of the volunteer form can be left blank or it will be considered incomplete.**</a:t>
            </a:r>
          </a:p>
          <a:p>
            <a:pPr marL="342900" indent="-342900">
              <a:spcBef>
                <a:spcPts val="600"/>
              </a:spcBef>
              <a:buFont typeface="Arial" panose="020B0604020202020204" pitchFamily="34" charset="0"/>
              <a:buChar char="•"/>
            </a:pPr>
            <a:r>
              <a:rPr lang="en-US" sz="2000" dirty="0">
                <a:solidFill>
                  <a:schemeClr val="tx1">
                    <a:lumMod val="50000"/>
                  </a:schemeClr>
                </a:solidFill>
              </a:rPr>
              <a:t>Supplemental paperwork attached to your volunteer form DOES NOT REPLACE the volunteer form.</a:t>
            </a:r>
          </a:p>
          <a:p>
            <a:pPr marL="342900" indent="-342900">
              <a:spcBef>
                <a:spcPts val="600"/>
              </a:spcBef>
              <a:buFont typeface="Arial" panose="020B0604020202020204" pitchFamily="34" charset="0"/>
              <a:buChar char="•"/>
            </a:pPr>
            <a:r>
              <a:rPr lang="en-US" sz="2000" b="1" dirty="0">
                <a:solidFill>
                  <a:schemeClr val="tx1">
                    <a:lumMod val="50000"/>
                  </a:schemeClr>
                </a:solidFill>
                <a:latin typeface="Arial"/>
                <a:cs typeface="Arial"/>
              </a:rPr>
              <a:t>35 hours </a:t>
            </a:r>
            <a:r>
              <a:rPr lang="en-US" sz="2000" dirty="0">
                <a:solidFill>
                  <a:schemeClr val="tx1">
                    <a:lumMod val="50000"/>
                  </a:schemeClr>
                </a:solidFill>
                <a:latin typeface="Arial"/>
                <a:cs typeface="Arial"/>
              </a:rPr>
              <a:t>must be completed.  </a:t>
            </a:r>
            <a:endParaRPr lang="en-US" sz="2000" dirty="0">
              <a:solidFill>
                <a:schemeClr val="tx1">
                  <a:lumMod val="50000"/>
                </a:schemeClr>
              </a:solidFill>
            </a:endParaRPr>
          </a:p>
          <a:p>
            <a:pPr marL="91440" indent="-285750">
              <a:spcBef>
                <a:spcPts val="600"/>
              </a:spcBef>
              <a:buFont typeface="Arial" panose="020B0604020202020204" pitchFamily="34" charset="0"/>
              <a:buChar char="•"/>
            </a:pPr>
            <a:r>
              <a:rPr lang="en-US" sz="2000" dirty="0">
                <a:solidFill>
                  <a:schemeClr val="tx1">
                    <a:lumMod val="50000"/>
                  </a:schemeClr>
                </a:solidFill>
                <a:latin typeface="Arial"/>
                <a:cs typeface="Arial"/>
              </a:rPr>
              <a:t>You may volunteer in </a:t>
            </a:r>
            <a:r>
              <a:rPr lang="en-US" sz="2000" u="sng" dirty="0">
                <a:solidFill>
                  <a:schemeClr val="tx1">
                    <a:lumMod val="50000"/>
                  </a:schemeClr>
                </a:solidFill>
                <a:latin typeface="Arial"/>
                <a:cs typeface="Arial"/>
              </a:rPr>
              <a:t>no more</a:t>
            </a:r>
            <a:r>
              <a:rPr lang="en-US" sz="2000" dirty="0">
                <a:solidFill>
                  <a:schemeClr val="tx1">
                    <a:lumMod val="50000"/>
                  </a:schemeClr>
                </a:solidFill>
                <a:latin typeface="Arial"/>
                <a:cs typeface="Arial"/>
              </a:rPr>
              <a:t> than 3</a:t>
            </a:r>
            <a:r>
              <a:rPr lang="en-US" sz="2000" b="1" dirty="0">
                <a:solidFill>
                  <a:schemeClr val="tx1">
                    <a:lumMod val="50000"/>
                  </a:schemeClr>
                </a:solidFill>
                <a:latin typeface="Arial"/>
                <a:cs typeface="Arial"/>
              </a:rPr>
              <a:t> sites </a:t>
            </a:r>
            <a:r>
              <a:rPr lang="en-US" sz="2000" dirty="0">
                <a:solidFill>
                  <a:schemeClr val="tx1">
                    <a:lumMod val="50000"/>
                  </a:schemeClr>
                </a:solidFill>
                <a:latin typeface="Arial"/>
                <a:cs typeface="Arial"/>
              </a:rPr>
              <a:t>to meet the 35 hour requirement.</a:t>
            </a:r>
          </a:p>
          <a:p>
            <a:pPr marL="342900" indent="-342900">
              <a:spcBef>
                <a:spcPts val="600"/>
              </a:spcBef>
              <a:buFont typeface="Arial" panose="020B0604020202020204" pitchFamily="34" charset="0"/>
              <a:buChar char="•"/>
            </a:pPr>
            <a:endParaRPr lang="en-US" sz="2000" dirty="0">
              <a:solidFill>
                <a:schemeClr val="tx1">
                  <a:lumMod val="50000"/>
                </a:schemeClr>
              </a:solidFill>
              <a:latin typeface="Arial"/>
              <a:cs typeface="Arial"/>
            </a:endParaRPr>
          </a:p>
        </p:txBody>
      </p:sp>
    </p:spTree>
    <p:extLst>
      <p:ext uri="{BB962C8B-B14F-4D97-AF65-F5344CB8AC3E}">
        <p14:creationId xmlns:p14="http://schemas.microsoft.com/office/powerpoint/2010/main" val="232429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2862" y="3257241"/>
            <a:ext cx="6638544" cy="521017"/>
          </a:xfrm>
        </p:spPr>
        <p:txBody>
          <a:bodyPr>
            <a:noAutofit/>
          </a:bodyPr>
          <a:lstStyle/>
          <a:p>
            <a:pPr>
              <a:lnSpc>
                <a:spcPct val="100000"/>
              </a:lnSpc>
            </a:pPr>
            <a:r>
              <a:rPr lang="en-US" sz="3000" b="0" dirty="0"/>
              <a:t>THE APPLICATION</a:t>
            </a:r>
          </a:p>
        </p:txBody>
      </p:sp>
    </p:spTree>
    <p:extLst>
      <p:ext uri="{BB962C8B-B14F-4D97-AF65-F5344CB8AC3E}">
        <p14:creationId xmlns:p14="http://schemas.microsoft.com/office/powerpoint/2010/main" val="3069220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285750" indent="-285750">
              <a:buFont typeface="Arial" panose="020B0604020202020204" pitchFamily="34" charset="0"/>
              <a:buChar char="•"/>
            </a:pPr>
            <a:r>
              <a:rPr lang="en-US" b="1" dirty="0">
                <a:solidFill>
                  <a:schemeClr val="tx1">
                    <a:lumMod val="50000"/>
                  </a:schemeClr>
                </a:solidFill>
              </a:rPr>
              <a:t>THE APPLICATION WILL NOT BE VISIBLE FOR YOU UNTIL DECEMBER 30.</a:t>
            </a:r>
          </a:p>
          <a:p>
            <a:pPr marL="285750" indent="-285750">
              <a:buFont typeface="Arial" panose="020B0604020202020204" pitchFamily="34" charset="0"/>
              <a:buChar char="•"/>
            </a:pPr>
            <a:r>
              <a:rPr lang="en-US" dirty="0">
                <a:solidFill>
                  <a:schemeClr val="tx1">
                    <a:lumMod val="50000"/>
                  </a:schemeClr>
                </a:solidFill>
              </a:rPr>
              <a:t>GO TO:  </a:t>
            </a:r>
            <a:r>
              <a:rPr lang="en-US" dirty="0">
                <a:hlinkClick r:id="rId3"/>
              </a:rPr>
              <a:t>https://grad.buffalo.edu/programs/occupational-science-bs-occupational-therapy-ms.html</a:t>
            </a:r>
            <a:endParaRPr lang="en-US" dirty="0"/>
          </a:p>
          <a:p>
            <a:pPr marL="0" lvl="1">
              <a:lnSpc>
                <a:spcPct val="100000"/>
              </a:lnSpc>
              <a:spcBef>
                <a:spcPts val="0"/>
              </a:spcBef>
            </a:pPr>
            <a:endParaRPr lang="en-US" sz="1600" dirty="0">
              <a:solidFill>
                <a:schemeClr val="tx1">
                  <a:lumMod val="50000"/>
                </a:schemeClr>
              </a:solidFill>
            </a:endParaRPr>
          </a:p>
        </p:txBody>
      </p:sp>
      <p:sp>
        <p:nvSpPr>
          <p:cNvPr id="3" name="Title 2"/>
          <p:cNvSpPr>
            <a:spLocks noGrp="1"/>
          </p:cNvSpPr>
          <p:nvPr>
            <p:ph type="title"/>
          </p:nvPr>
        </p:nvSpPr>
        <p:spPr/>
        <p:txBody>
          <a:bodyPr>
            <a:normAutofit fontScale="90000"/>
          </a:bodyPr>
          <a:lstStyle/>
          <a:p>
            <a:r>
              <a:rPr lang="en-US" dirty="0"/>
              <a:t>ACCESSING THE APPLICATION</a:t>
            </a:r>
          </a:p>
        </p:txBody>
      </p:sp>
      <p:sp>
        <p:nvSpPr>
          <p:cNvPr id="6" name="TextBox 5"/>
          <p:cNvSpPr txBox="1"/>
          <p:nvPr/>
        </p:nvSpPr>
        <p:spPr>
          <a:xfrm>
            <a:off x="3105857" y="5867561"/>
            <a:ext cx="1842036" cy="307777"/>
          </a:xfrm>
          <a:prstGeom prst="rect">
            <a:avLst/>
          </a:prstGeom>
          <a:noFill/>
          <a:ln>
            <a:noFill/>
          </a:ln>
        </p:spPr>
        <p:txBody>
          <a:bodyPr wrap="square" rtlCol="0">
            <a:spAutoFit/>
          </a:bodyPr>
          <a:lstStyle/>
          <a:p>
            <a:r>
              <a:rPr lang="en-US" sz="1400" b="1" dirty="0">
                <a:solidFill>
                  <a:schemeClr val="accent6">
                    <a:lumMod val="90000"/>
                    <a:lumOff val="10000"/>
                  </a:schemeClr>
                </a:solidFill>
                <a:latin typeface="Arial" charset="0"/>
                <a:ea typeface="Arial" charset="0"/>
                <a:cs typeface="Arial" charset="0"/>
              </a:rPr>
              <a:t>Click “Apply Now”</a:t>
            </a:r>
            <a:endParaRPr lang="en-US" sz="1300" b="1" dirty="0">
              <a:solidFill>
                <a:srgbClr val="FF0000"/>
              </a:solidFill>
              <a:latin typeface="Arial" charset="0"/>
              <a:ea typeface="Arial" charset="0"/>
              <a:cs typeface="Arial" charset="0"/>
            </a:endParaRPr>
          </a:p>
        </p:txBody>
      </p:sp>
      <p:pic>
        <p:nvPicPr>
          <p:cNvPr id="10" name="Picture Placeholder 9"/>
          <p:cNvPicPr>
            <a:picLocks noGrp="1" noChangeAspect="1"/>
          </p:cNvPicPr>
          <p:nvPr>
            <p:ph type="pic" idx="13"/>
          </p:nvPr>
        </p:nvPicPr>
        <p:blipFill>
          <a:blip r:embed="rId4">
            <a:extLst>
              <a:ext uri="{28A0092B-C50C-407E-A947-70E740481C1C}">
                <a14:useLocalDpi xmlns:a14="http://schemas.microsoft.com/office/drawing/2010/main" val="0"/>
              </a:ext>
            </a:extLst>
          </a:blip>
          <a:srcRect l="3938" r="3938"/>
          <a:stretch>
            <a:fillRect/>
          </a:stretch>
        </p:blipFill>
        <p:spPr>
          <a:xfrm>
            <a:off x="4982741" y="1033049"/>
            <a:ext cx="6718300" cy="5718174"/>
          </a:xfrm>
        </p:spPr>
      </p:pic>
      <p:sp>
        <p:nvSpPr>
          <p:cNvPr id="5" name="Arc 4"/>
          <p:cNvSpPr/>
          <p:nvPr/>
        </p:nvSpPr>
        <p:spPr>
          <a:xfrm rot="15475954" flipH="1" flipV="1">
            <a:off x="5630762" y="1207926"/>
            <a:ext cx="1599242" cy="7593586"/>
          </a:xfrm>
          <a:prstGeom prst="arc">
            <a:avLst>
              <a:gd name="adj1" fmla="val 16200000"/>
              <a:gd name="adj2" fmla="val 4002257"/>
            </a:avLst>
          </a:prstGeom>
          <a:ln w="20320">
            <a:solidFill>
              <a:schemeClr val="accent3">
                <a:lumMod val="75000"/>
              </a:schemeClr>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 name="Oval 1">
            <a:extLst>
              <a:ext uri="{FF2B5EF4-FFF2-40B4-BE49-F238E27FC236}">
                <a16:creationId xmlns:a16="http://schemas.microsoft.com/office/drawing/2014/main" id="{6A30A0E4-F29D-4BBF-AFFF-60CEF88680C8}"/>
              </a:ext>
            </a:extLst>
          </p:cNvPr>
          <p:cNvSpPr/>
          <p:nvPr/>
        </p:nvSpPr>
        <p:spPr>
          <a:xfrm>
            <a:off x="8851392" y="3429000"/>
            <a:ext cx="2468880" cy="667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82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72708" y="1111046"/>
            <a:ext cx="4531638" cy="868430"/>
          </a:xfrm>
        </p:spPr>
        <p:txBody>
          <a:bodyPr/>
          <a:lstStyle/>
          <a:p>
            <a:r>
              <a:rPr lang="en-US" dirty="0"/>
              <a:t>GETTING STARTED</a:t>
            </a:r>
          </a:p>
        </p:txBody>
      </p:sp>
      <p:pic>
        <p:nvPicPr>
          <p:cNvPr id="12" name="Picture Placeholder 11"/>
          <p:cNvPicPr>
            <a:picLocks noGrp="1" noChangeAspect="1"/>
          </p:cNvPicPr>
          <p:nvPr>
            <p:ph type="pic" idx="13"/>
          </p:nvPr>
        </p:nvPicPr>
        <p:blipFill>
          <a:blip r:embed="rId3">
            <a:extLst>
              <a:ext uri="{28A0092B-C50C-407E-A947-70E740481C1C}">
                <a14:useLocalDpi xmlns:a14="http://schemas.microsoft.com/office/drawing/2010/main" val="0"/>
              </a:ext>
            </a:extLst>
          </a:blip>
          <a:srcRect t="1893" b="1893"/>
          <a:stretch>
            <a:fillRect/>
          </a:stretch>
        </p:blipFill>
        <p:spPr>
          <a:xfrm>
            <a:off x="1936903" y="2199225"/>
            <a:ext cx="7443071" cy="3659061"/>
          </a:xfrm>
        </p:spPr>
      </p:pic>
      <p:sp>
        <p:nvSpPr>
          <p:cNvPr id="13" name="Arc 12"/>
          <p:cNvSpPr/>
          <p:nvPr/>
        </p:nvSpPr>
        <p:spPr>
          <a:xfrm rot="4550112" flipV="1">
            <a:off x="6988265" y="2602690"/>
            <a:ext cx="1870513" cy="5041753"/>
          </a:xfrm>
          <a:prstGeom prst="arc">
            <a:avLst>
              <a:gd name="adj1" fmla="val 16200000"/>
              <a:gd name="adj2" fmla="val 4002257"/>
            </a:avLst>
          </a:prstGeom>
          <a:ln w="20320">
            <a:solidFill>
              <a:schemeClr val="accent3">
                <a:lumMod val="75000"/>
              </a:schemeClr>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14" name="TextBox 13"/>
          <p:cNvSpPr txBox="1"/>
          <p:nvPr/>
        </p:nvSpPr>
        <p:spPr>
          <a:xfrm>
            <a:off x="9680197" y="4488578"/>
            <a:ext cx="1842036" cy="954107"/>
          </a:xfrm>
          <a:prstGeom prst="rect">
            <a:avLst/>
          </a:prstGeom>
          <a:noFill/>
          <a:ln>
            <a:noFill/>
          </a:ln>
        </p:spPr>
        <p:txBody>
          <a:bodyPr wrap="square" lIns="91440" tIns="45720" rIns="91440" bIns="45720" rtlCol="0" anchor="t">
            <a:spAutoFit/>
          </a:bodyPr>
          <a:lstStyle/>
          <a:p>
            <a:r>
              <a:rPr lang="en-US" sz="1400" b="1" dirty="0">
                <a:solidFill>
                  <a:schemeClr val="accent6">
                    <a:lumMod val="90000"/>
                    <a:lumOff val="10000"/>
                  </a:schemeClr>
                </a:solidFill>
                <a:latin typeface="Arial"/>
                <a:ea typeface="Arial" charset="0"/>
                <a:cs typeface="Arial"/>
              </a:rPr>
              <a:t>You will need to Create an account using your @buffalo.edu email</a:t>
            </a:r>
            <a:endParaRPr lang="en-US" sz="1300" b="1" dirty="0">
              <a:solidFill>
                <a:schemeClr val="accent6">
                  <a:lumMod val="90000"/>
                  <a:lumOff val="10000"/>
                </a:schemeClr>
              </a:solidFill>
              <a:latin typeface="Arial"/>
              <a:ea typeface="Arial" charset="0"/>
              <a:cs typeface="Arial" charset="0"/>
            </a:endParaRPr>
          </a:p>
        </p:txBody>
      </p:sp>
    </p:spTree>
    <p:extLst>
      <p:ext uri="{BB962C8B-B14F-4D97-AF65-F5344CB8AC3E}">
        <p14:creationId xmlns:p14="http://schemas.microsoft.com/office/powerpoint/2010/main" val="2473834690"/>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20382</TotalTime>
  <Words>2883</Words>
  <Application>Microsoft Office PowerPoint</Application>
  <PresentationFormat>Widescreen</PresentationFormat>
  <Paragraphs>297</Paragraphs>
  <Slides>46</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Georgia</vt:lpstr>
      <vt:lpstr>LucidaGrande</vt:lpstr>
      <vt:lpstr>UB Powerpoint Template</vt:lpstr>
      <vt:lpstr>GRADUATE SCHOOL APPLICATION MANAGER</vt:lpstr>
      <vt:lpstr>Important contact information</vt:lpstr>
      <vt:lpstr>PowerPoint Presentation</vt:lpstr>
      <vt:lpstr>TECHNICAL STANDARDS </vt:lpstr>
      <vt:lpstr>VOLUNTEER FORMS / VOLUNTEER PLAN</vt:lpstr>
      <vt:lpstr>VOLUNTEER FORMS – Continued</vt:lpstr>
      <vt:lpstr>THE APPLICATION</vt:lpstr>
      <vt:lpstr>ACCESSING THE APPLICATION</vt:lpstr>
      <vt:lpstr>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INFORMATION</vt:lpstr>
      <vt:lpstr>INTERNATIONAL  APPLICANTS</vt:lpstr>
      <vt:lpstr>ADDITIONAL BACKGROUND INFORMATION</vt:lpstr>
      <vt:lpstr>ACADEMIC BACKGROUND</vt:lpstr>
      <vt:lpstr>ACADEMIC BACKGROUND</vt:lpstr>
      <vt:lpstr>SCHOOL OF PUBLIC HEALTH QUESTIONS</vt:lpstr>
      <vt:lpstr>TECHNICAL STANDARDS</vt:lpstr>
      <vt:lpstr>SCHOOL OF PUBLIC HEALTH QUESTIONS</vt:lpstr>
      <vt:lpstr>SCHOOL OF PUBLIC HEALTH QUESTIONS</vt:lpstr>
      <vt:lpstr>PERSONAL STATEMENT </vt:lpstr>
      <vt:lpstr>SCHOOL OF PUBLIC HEALTH QUESTIONS</vt:lpstr>
      <vt:lpstr>SCHOOL OF PUBLIC HEALTH QUESTIONS</vt:lpstr>
      <vt:lpstr>EMPLOYMENT HISTORY</vt:lpstr>
      <vt:lpstr>ACTIVITIES AND DISTINCTIONS</vt:lpstr>
      <vt:lpstr>RECOMMENDATIONS</vt:lpstr>
      <vt:lpstr>SIGNATURE</vt:lpstr>
      <vt:lpstr>REVIEW &amp; SUBMIT</vt:lpstr>
      <vt:lpstr>SUBMITTING your application</vt:lpstr>
      <vt:lpstr>REVIEW</vt:lpstr>
      <vt:lpstr>ADDITIONAL INFORMATION TO KNOW</vt:lpstr>
      <vt:lpstr>WHAT HAPPENS AFTER YOU SUBMIT YOUR APPLICATION</vt:lpstr>
      <vt:lpstr>INFORMATION ON PREREQUISITES</vt:lpstr>
      <vt:lpstr>TRANSFER COURSES:  ARTICULATING GRADES</vt:lpstr>
      <vt:lpstr>RETAKING COURSES</vt:lpstr>
      <vt:lpstr>PowerPoint Presentation</vt:lpstr>
      <vt:lpstr>Reminder:</vt:lpstr>
      <vt:lpstr>OFFICIAL TRANSCRIPTS FOR COURSES NOT TAKEN AT UB </vt:lpstr>
      <vt:lpstr>DECISION LETTERS</vt:lpstr>
      <vt:lpstr>IF I DON’T GET ACCEPTED, WHAT DO I DO?</vt:lpstr>
      <vt:lpstr>Important contact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Jaclyn Levesque</cp:lastModifiedBy>
  <cp:revision>436</cp:revision>
  <cp:lastPrinted>2021-11-30T15:50:30Z</cp:lastPrinted>
  <dcterms:created xsi:type="dcterms:W3CDTF">2016-06-28T14:05:07Z</dcterms:created>
  <dcterms:modified xsi:type="dcterms:W3CDTF">2021-11-30T19:04:01Z</dcterms:modified>
  <cp:category/>
</cp:coreProperties>
</file>